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</p:sldIdLst>
  <p:sldSz cy="5143500" cx="9144000"/>
  <p:notesSz cx="6858000" cy="9144000"/>
  <p:embeddedFontLst>
    <p:embeddedFont>
      <p:font typeface="Anton"/>
      <p:regular r:id="rId80"/>
    </p:embeddedFont>
    <p:embeddedFont>
      <p:font typeface="Lato"/>
      <p:regular r:id="rId81"/>
      <p:bold r:id="rId82"/>
      <p:italic r:id="rId83"/>
      <p:boldItalic r:id="rId84"/>
    </p:embeddedFont>
    <p:embeddedFont>
      <p:font typeface="Lato Light"/>
      <p:regular r:id="rId85"/>
      <p:bold r:id="rId86"/>
      <p:italic r:id="rId87"/>
      <p:boldItalic r:id="rId88"/>
    </p:embeddedFont>
    <p:embeddedFont>
      <p:font typeface="Helvetica Neue"/>
      <p:regular r:id="rId89"/>
      <p:bold r:id="rId90"/>
      <p:italic r:id="rId91"/>
      <p:boldItalic r:id="rId92"/>
    </p:embeddedFont>
    <p:embeddedFont>
      <p:font typeface="Roboto Mono"/>
      <p:regular r:id="rId93"/>
      <p:bold r:id="rId94"/>
      <p:italic r:id="rId95"/>
      <p:boldItalic r:id="rId96"/>
    </p:embeddedFont>
    <p:embeddedFont>
      <p:font typeface="Helvetica Neue Light"/>
      <p:regular r:id="rId97"/>
      <p:bold r:id="rId98"/>
      <p:italic r:id="rId99"/>
      <p:boldItalic r:id="rId100"/>
    </p:embeddedFont>
    <p:embeddedFont>
      <p:font typeface="DM Sans"/>
      <p:regular r:id="rId101"/>
      <p:bold r:id="rId102"/>
      <p:italic r:id="rId103"/>
      <p:boldItalic r:id="rId10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9">
          <p15:clr>
            <a:srgbClr val="A4A3A4"/>
          </p15:clr>
        </p15:guide>
        <p15:guide id="2" pos="300">
          <p15:clr>
            <a:srgbClr val="A4A3A4"/>
          </p15:clr>
        </p15:guide>
        <p15:guide id="3" pos="5460">
          <p15:clr>
            <a:srgbClr val="9AA0A6"/>
          </p15:clr>
        </p15:guide>
        <p15:guide id="4" orient="horz" pos="29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9843CE5-5978-43E1-BCA0-21B8F62C4E78}">
  <a:tblStyle styleId="{39843CE5-5978-43E1-BCA0-21B8F62C4E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9" orient="horz"/>
        <p:guide pos="300"/>
        <p:guide pos="5460"/>
        <p:guide pos="29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4" Type="http://schemas.openxmlformats.org/officeDocument/2006/relationships/font" Target="fonts/DMSans-boldItalic.fntdata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font" Target="fonts/DMSans-italic.fntdata"/><Relationship Id="rId102" Type="http://schemas.openxmlformats.org/officeDocument/2006/relationships/font" Target="fonts/DMSans-bold.fntdata"/><Relationship Id="rId101" Type="http://schemas.openxmlformats.org/officeDocument/2006/relationships/font" Target="fonts/DMSans-regular.fntdata"/><Relationship Id="rId100" Type="http://schemas.openxmlformats.org/officeDocument/2006/relationships/font" Target="fonts/HelveticaNeueLight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RobotoMono-italic.fntdata"/><Relationship Id="rId94" Type="http://schemas.openxmlformats.org/officeDocument/2006/relationships/font" Target="fonts/RobotoMono-bold.fntdata"/><Relationship Id="rId97" Type="http://schemas.openxmlformats.org/officeDocument/2006/relationships/font" Target="fonts/HelveticaNeueLight-regular.fntdata"/><Relationship Id="rId96" Type="http://schemas.openxmlformats.org/officeDocument/2006/relationships/font" Target="fonts/RobotoMono-boldItalic.fntdata"/><Relationship Id="rId11" Type="http://schemas.openxmlformats.org/officeDocument/2006/relationships/slide" Target="slides/slide5.xml"/><Relationship Id="rId99" Type="http://schemas.openxmlformats.org/officeDocument/2006/relationships/font" Target="fonts/HelveticaNeueLight-italic.fntdata"/><Relationship Id="rId10" Type="http://schemas.openxmlformats.org/officeDocument/2006/relationships/slide" Target="slides/slide4.xml"/><Relationship Id="rId98" Type="http://schemas.openxmlformats.org/officeDocument/2006/relationships/font" Target="fonts/HelveticaNeueLight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HelveticaNeue-italic.fntdata"/><Relationship Id="rId90" Type="http://schemas.openxmlformats.org/officeDocument/2006/relationships/font" Target="fonts/HelveticaNeue-bold.fntdata"/><Relationship Id="rId93" Type="http://schemas.openxmlformats.org/officeDocument/2006/relationships/font" Target="fonts/RobotoMono-regular.fntdata"/><Relationship Id="rId92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font" Target="fonts/Lato-boldItalic.fntdata"/><Relationship Id="rId83" Type="http://schemas.openxmlformats.org/officeDocument/2006/relationships/font" Target="fonts/Lato-italic.fntdata"/><Relationship Id="rId86" Type="http://schemas.openxmlformats.org/officeDocument/2006/relationships/font" Target="fonts/LatoLight-bold.fntdata"/><Relationship Id="rId85" Type="http://schemas.openxmlformats.org/officeDocument/2006/relationships/font" Target="fonts/LatoLight-regular.fntdata"/><Relationship Id="rId88" Type="http://schemas.openxmlformats.org/officeDocument/2006/relationships/font" Target="fonts/LatoLight-boldItalic.fntdata"/><Relationship Id="rId87" Type="http://schemas.openxmlformats.org/officeDocument/2006/relationships/font" Target="fonts/LatoLight-italic.fntdata"/><Relationship Id="rId89" Type="http://schemas.openxmlformats.org/officeDocument/2006/relationships/font" Target="fonts/HelveticaNeue-regular.fntdata"/><Relationship Id="rId80" Type="http://schemas.openxmlformats.org/officeDocument/2006/relationships/font" Target="fonts/Anton-regular.fntdata"/><Relationship Id="rId82" Type="http://schemas.openxmlformats.org/officeDocument/2006/relationships/font" Target="fonts/Lato-bold.fntdata"/><Relationship Id="rId81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gif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reate.kahoot.it/details/e19411f1-2366-44b7-962a-ae484258cfe9" TargetMode="Externa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80800c1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80800c1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Colocar todas las clases.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80800c1fc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80800c1fc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0800c1fc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0800c1fc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80800c1fc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80800c1fc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80800c1fc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80800c1fc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80800c1fc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80800c1fc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80800c1fc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80800c1fc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80800c1fc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80800c1fc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9d8ff62df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9d8ff62d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80800c1fc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80800c1fc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80800c1fc_0_7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80800c1fc_0_7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80800c1fc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280800c1f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80800c1fc_0_7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280800c1fc_0_7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280800c1fc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280800c1fc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80800c1fc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280800c1fc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texto e imagen.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80800c1fc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80800c1fc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280800c1fc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280800c1fc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032922e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032922e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9d8ff62df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9d8ff62d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9d8ff62d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9d8ff62d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9d8ff62df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9d8ff62df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9d8ff62d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9d8ff62d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0800c1fc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80800c1f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siempre. Indican aquello que se pretende que el estudiante logre con la clase. Recuerda que se enuncian en principio con el verbo en infinitivo delante (por ejemplo: “Comprender…”, “Analizar…”, “conocer…”, etc). Se debe destacar en negrita el verbo. </a:t>
            </a: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Los objetivos deben ser concretos, medibles y coherentes con los contenidos.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29570eb9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29570eb9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9570eb9c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29570eb9c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29570eb9c7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29570eb9c7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29570eb9c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29570eb9c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9570eb9c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9570eb9c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29570eb9c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29570eb9c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29570eb9c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29570eb9c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29570eb9c7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29570eb9c7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09d8ff62df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09d8ff62df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9d8ff62df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09d8ff62df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80800c1fc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80800c1fc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puede usar para comenzar o finalizar la clase, según sea más conveniente. La información de este slide es de relleno.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Recurso: </a:t>
            </a:r>
            <a:r>
              <a:rPr b="1" lang="es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Mapa de conceptos (genérico)</a:t>
            </a:r>
            <a:endParaRPr b="1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Muestra rápidamente los contenidos de la clase y cómo se relacionan. Ayuda a los estudiantes a evitar “perderse” durante la clase, al avanzar en un sentido lineal una diapositiva tras otra. El ejemplo pertenece a la primera clase del curso UX/UI.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Sugerencia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</a:t>
            </a:r>
            <a:b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-También se pueden mostrar con un menor énfasis o colores apagados, aquellos contenidos de clases anteriores y que se vinculen con la actual.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-Resaltar con color los temas que se abordan en la clase.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Colores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principales: Pleno en #27282d con texto en blanco.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secundarias (o a destacar): Pleno en #393b43 con texto en blanco.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terciarias: Borde en #393b43 con texto en #222222.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29570eb9c7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29570eb9c7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9d8ff62df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09d8ff62df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9d8ff62df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09d8ff62df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29570eb9c7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29570eb9c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siempre.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 la hora del Break, entre 5 y 10 minutos. Considerar ubicar este espacio en un momento adecuado de la clase. Al volver, mostrar los resultados de la pregunta del anterior slide y generar un breve intercambio.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29570eb9c7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29570eb9c7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09d8ff62df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09d8ff62df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9d8ff62df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09d8ff62df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9d8ff62df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9d8ff62df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09d8ff62df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09d8ff62df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29570eb9c7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29570eb9c7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0800c1f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0800c1f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u="sng">
                <a:solidFill>
                  <a:schemeClr val="hlink"/>
                </a:solidFill>
                <a:hlinkClick r:id="rId2"/>
              </a:rPr>
              <a:t>https://create.kahoot.it/details/e19411f1-2366-44b7-962a-ae484258cfe9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09d8ff62df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09d8ff62df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09d8ff62df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09d8ff62df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9d8ff62df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9d8ff62df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29570eb9c7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29570eb9c7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“Ejemplo en vivo”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realizará una tarea compartiendo la pantalla en vivo. Se centrará en los pasos y los aspectos a tener en cuenta.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9570eb9c7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9570eb9c7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9d8ff62df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09d8ff62df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09d8ff62df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09d8ff62df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09d8ff62df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09d8ff62df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9d8ff62df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09d8ff62df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9d8ff62df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9d8ff62df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80800c1fc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80800c1fc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09d8ff62df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09d8ff62df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129570eb9c7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129570eb9c7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subtemas de un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09d8ff62df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109d8ff62df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9d8ff62df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9d8ff62df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09d8ff62df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09d8ff62df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2965aa49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2965aa49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Actividades en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2965aa494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2965aa49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las subsiguientes slides de Actividades en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2965aa494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2965aa494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Obligatoria. Se sugiere ubicar al finalizar la explicación de algún tema, para abrir formalmente el espacio de preguntas y ordenar la interacción.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12965aa494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12965aa494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puede usar para comenzar o finalizar la clase, según sea más conveniente..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Recurso: Glosario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Repasa y define rápidamente los conceptos centrales acumulados. Ayuda a los estudiantes a recuperar aquellos saberes que se darán por dados.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Sugerencia: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Puede incorporarse links e imágenes que apoyen al concepto presentado.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2965aa494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2965aa494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puede usar para comenzar o finalizar la clase, según sea más conveniente..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Recurso: Glosario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Repasa y define rápidamente los conceptos centrales acumulados. Ayuda a los estudiantes a recuperar aquellos saberes que se darán por dados.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Sugerencia: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Puede incorporarse links e imágenes que apoyen al concepto presentado.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80800c1fc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80800c1fc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965aa494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965aa494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siempre. Completar el resumen con palabras claves de lo visto. En caso de cerrar con el “mapa de conceptos” se puede sacar. 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2965aa494f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2965aa494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2965aa494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2965aa494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Todas las clases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965aa494f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965aa494f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Todas las clases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80800c1fc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80800c1fc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slides de sólo texto. Si no alcanza, no sobrecargar, usar otra con el mismo título para indicar que continúa el mismo módulo.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80800c1fc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80800c1fc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5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6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1">
  <p:cSld name="SECTION_HEADER_1_1_1_1_1_1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7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2">
  <p:cSld name="SECTION_HEADER_1_1_1_1_1_1_1_1_1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8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9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0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21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2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 1">
  <p:cSld name="SECTION_HEADER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3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 2">
  <p:cSld name="SECTION_HEADER_1_1_1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4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 3">
  <p:cSld name="SECTION_HEADER_1_1_1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25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3">
  <p:cSld name="SECTION_HEADER_1_1_1_1_1_1_1_1_1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6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7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4.png"/><Relationship Id="rId6" Type="http://schemas.openxmlformats.org/officeDocument/2006/relationships/image" Target="../media/image32.png"/><Relationship Id="rId7" Type="http://schemas.openxmlformats.org/officeDocument/2006/relationships/image" Target="../media/image31.png"/><Relationship Id="rId8" Type="http://schemas.openxmlformats.org/officeDocument/2006/relationships/image" Target="../media/image33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Relationship Id="rId5" Type="http://schemas.openxmlformats.org/officeDocument/2006/relationships/image" Target="../media/image33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9.png"/><Relationship Id="rId4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8.png"/><Relationship Id="rId4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png"/><Relationship Id="rId4" Type="http://schemas.openxmlformats.org/officeDocument/2006/relationships/hyperlink" Target="https://scikit-learn.org/stable/modules/generated/sklearn.impute.SimpleImputer.html" TargetMode="External"/><Relationship Id="rId5" Type="http://schemas.openxmlformats.org/officeDocument/2006/relationships/hyperlink" Target="https://scikit-learn.org/stable/modules/generated/sklearn.impute.SimpleImputer.html" TargetMode="External"/><Relationship Id="rId6" Type="http://schemas.openxmlformats.org/officeDocument/2006/relationships/hyperlink" Target="https://scikit-learn.org/stable/modules/generated/sklearn.impute.SimpleImputer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kaggle.com/abhishekmamidi/precipitation-data-of-pune-from-1965-to-2002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9.png"/><Relationship Id="rId4" Type="http://schemas.openxmlformats.org/officeDocument/2006/relationships/image" Target="../media/image5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9.png"/><Relationship Id="rId4" Type="http://schemas.openxmlformats.org/officeDocument/2006/relationships/image" Target="../media/image5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5.png"/><Relationship Id="rId4" Type="http://schemas.openxmlformats.org/officeDocument/2006/relationships/image" Target="../media/image5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drive.google.com/file/d/1F7ZyhZlyRQ4P4x90OEVlOAWcY3-lv46m/view?usp=sharing" TargetMode="External"/><Relationship Id="rId4" Type="http://schemas.openxmlformats.org/officeDocument/2006/relationships/image" Target="../media/image49.png"/><Relationship Id="rId5" Type="http://schemas.openxmlformats.org/officeDocument/2006/relationships/image" Target="../media/image5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9.png"/><Relationship Id="rId4" Type="http://schemas.openxmlformats.org/officeDocument/2006/relationships/image" Target="../media/image56.png"/><Relationship Id="rId5" Type="http://schemas.openxmlformats.org/officeDocument/2006/relationships/image" Target="../media/image5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9.png"/><Relationship Id="rId4" Type="http://schemas.openxmlformats.org/officeDocument/2006/relationships/image" Target="../media/image57.png"/><Relationship Id="rId5" Type="http://schemas.openxmlformats.org/officeDocument/2006/relationships/image" Target="../media/image60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9.png"/><Relationship Id="rId4" Type="http://schemas.openxmlformats.org/officeDocument/2006/relationships/image" Target="../media/image66.gif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9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9.png"/><Relationship Id="rId4" Type="http://schemas.openxmlformats.org/officeDocument/2006/relationships/image" Target="../media/image61.png"/><Relationship Id="rId5" Type="http://schemas.openxmlformats.org/officeDocument/2006/relationships/image" Target="../media/image65.png"/><Relationship Id="rId6" Type="http://schemas.openxmlformats.org/officeDocument/2006/relationships/image" Target="../media/image62.png"/><Relationship Id="rId7" Type="http://schemas.openxmlformats.org/officeDocument/2006/relationships/image" Target="../media/image64.png"/><Relationship Id="rId8" Type="http://schemas.openxmlformats.org/officeDocument/2006/relationships/image" Target="../media/image6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59.png"/><Relationship Id="rId4" Type="http://schemas.openxmlformats.org/officeDocument/2006/relationships/image" Target="../media/image65.png"/><Relationship Id="rId5" Type="http://schemas.openxmlformats.org/officeDocument/2006/relationships/image" Target="../media/image62.png"/><Relationship Id="rId6" Type="http://schemas.openxmlformats.org/officeDocument/2006/relationships/image" Target="../media/image64.png"/><Relationship Id="rId7" Type="http://schemas.openxmlformats.org/officeDocument/2006/relationships/image" Target="../media/image6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59.png"/><Relationship Id="rId4" Type="http://schemas.openxmlformats.org/officeDocument/2006/relationships/image" Target="../media/image62.png"/><Relationship Id="rId5" Type="http://schemas.openxmlformats.org/officeDocument/2006/relationships/image" Target="../media/image64.png"/><Relationship Id="rId6" Type="http://schemas.openxmlformats.org/officeDocument/2006/relationships/image" Target="../media/image6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9.png"/><Relationship Id="rId4" Type="http://schemas.openxmlformats.org/officeDocument/2006/relationships/image" Target="../media/image64.png"/><Relationship Id="rId5" Type="http://schemas.openxmlformats.org/officeDocument/2006/relationships/image" Target="../media/image67.png"/><Relationship Id="rId6" Type="http://schemas.openxmlformats.org/officeDocument/2006/relationships/image" Target="../media/image69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59.png"/><Relationship Id="rId4" Type="http://schemas.openxmlformats.org/officeDocument/2006/relationships/image" Target="../media/image6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15.gif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9.png"/><Relationship Id="rId4" Type="http://schemas.openxmlformats.org/officeDocument/2006/relationships/image" Target="../media/image68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9.png"/><Relationship Id="rId4" Type="http://schemas.openxmlformats.org/officeDocument/2006/relationships/image" Target="../media/image70.png"/><Relationship Id="rId5" Type="http://schemas.openxmlformats.org/officeDocument/2006/relationships/image" Target="../media/image72.png"/><Relationship Id="rId6" Type="http://schemas.openxmlformats.org/officeDocument/2006/relationships/image" Target="../media/image75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59.png"/><Relationship Id="rId4" Type="http://schemas.openxmlformats.org/officeDocument/2006/relationships/image" Target="../media/image74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59.png"/><Relationship Id="rId4" Type="http://schemas.openxmlformats.org/officeDocument/2006/relationships/image" Target="../media/image76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3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73.png"/><Relationship Id="rId4" Type="http://schemas.openxmlformats.org/officeDocument/2006/relationships/image" Target="../media/image71.png"/><Relationship Id="rId5" Type="http://schemas.openxmlformats.org/officeDocument/2006/relationships/hyperlink" Target="https://www.kaggle.com/prasoonkottarathil/btcinusd?select=BTCUSD_1hr.csv" TargetMode="Externa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7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hyperlink" Target="https://github.com/public-apis/public-apis#finance" TargetMode="External"/><Relationship Id="rId5" Type="http://schemas.openxmlformats.org/officeDocument/2006/relationships/image" Target="../media/image17.png"/><Relationship Id="rId6" Type="http://schemas.openxmlformats.org/officeDocument/2006/relationships/image" Target="../media/image23.png"/><Relationship Id="rId7" Type="http://schemas.openxmlformats.org/officeDocument/2006/relationships/image" Target="../media/image18.png"/><Relationship Id="rId8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8"/>
          <p:cNvSpPr/>
          <p:nvPr/>
        </p:nvSpPr>
        <p:spPr>
          <a:xfrm>
            <a:off x="3080700" y="2547525"/>
            <a:ext cx="2982600" cy="79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8"/>
          <p:cNvSpPr txBox="1"/>
          <p:nvPr/>
        </p:nvSpPr>
        <p:spPr>
          <a:xfrm>
            <a:off x="1461300" y="1802163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Esta clase va a ser</a:t>
            </a:r>
            <a:endParaRPr b="1" sz="4000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" name="Google Shape;85;p28"/>
          <p:cNvSpPr txBox="1"/>
          <p:nvPr/>
        </p:nvSpPr>
        <p:spPr>
          <a:xfrm>
            <a:off x="3655975" y="2541075"/>
            <a:ext cx="2227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grabada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" name="Google Shape;86;p28"/>
          <p:cNvSpPr/>
          <p:nvPr/>
        </p:nvSpPr>
        <p:spPr>
          <a:xfrm>
            <a:off x="3293875" y="2844525"/>
            <a:ext cx="199800" cy="19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7"/>
          <p:cNvSpPr txBox="1"/>
          <p:nvPr/>
        </p:nvSpPr>
        <p:spPr>
          <a:xfrm>
            <a:off x="1461300" y="220230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Recall: Pandas Series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8"/>
          <p:cNvSpPr txBox="1"/>
          <p:nvPr/>
        </p:nvSpPr>
        <p:spPr>
          <a:xfrm>
            <a:off x="473350" y="619525"/>
            <a:ext cx="8141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Pandas Series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 como los Numpy arrays, pero con índices</a:t>
            </a:r>
            <a:endParaRPr b="1" sz="2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1" name="Google Shape;181;p38"/>
          <p:cNvSpPr txBox="1"/>
          <p:nvPr/>
        </p:nvSpPr>
        <p:spPr>
          <a:xfrm>
            <a:off x="473350" y="1908175"/>
            <a:ext cx="383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Se construyen a partir de otros objetos particulares, como las listas o los Numpy arrays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Tienen índice propio.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2" name="Google Shape;182;p38"/>
          <p:cNvSpPr txBox="1"/>
          <p:nvPr/>
        </p:nvSpPr>
        <p:spPr>
          <a:xfrm>
            <a:off x="937675" y="2880250"/>
            <a:ext cx="3754800" cy="79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Numeros = </a:t>
            </a:r>
            <a:r>
              <a:rPr lang="es" sz="1200">
                <a:solidFill>
                  <a:srgbClr val="3CEFAB"/>
                </a:solidFill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s" sz="1200">
                <a:solidFill>
                  <a:srgbClr val="D36363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s" sz="1200">
                <a:solidFill>
                  <a:srgbClr val="D36363"/>
                </a:solidFill>
                <a:latin typeface="Roboto Mono"/>
                <a:ea typeface="Roboto Mono"/>
                <a:cs typeface="Roboto Mono"/>
                <a:sym typeface="Roboto Mono"/>
              </a:rPr>
              <a:t>70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s" sz="1200">
                <a:solidFill>
                  <a:srgbClr val="D36363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Numeros_serie = pd.Series(Numeros)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3CEFAB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(Numeros_serie)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83" name="Google Shape;1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6100" y="2147050"/>
            <a:ext cx="1763150" cy="215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8"/>
          <p:cNvSpPr txBox="1"/>
          <p:nvPr/>
        </p:nvSpPr>
        <p:spPr>
          <a:xfrm>
            <a:off x="937675" y="4297225"/>
            <a:ext cx="37548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3CEFAB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(Numeros_serie[</a:t>
            </a:r>
            <a:r>
              <a:rPr lang="es" sz="1200">
                <a:solidFill>
                  <a:srgbClr val="D36363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85" name="Google Shape;18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6075" y="4398025"/>
            <a:ext cx="485775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8"/>
          <p:cNvSpPr txBox="1"/>
          <p:nvPr/>
        </p:nvSpPr>
        <p:spPr>
          <a:xfrm>
            <a:off x="4966200" y="3005650"/>
            <a:ext cx="55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👉</a:t>
            </a:r>
            <a:endParaRPr sz="2000"/>
          </a:p>
        </p:txBody>
      </p:sp>
      <p:sp>
        <p:nvSpPr>
          <p:cNvPr id="187" name="Google Shape;187;p38"/>
          <p:cNvSpPr txBox="1"/>
          <p:nvPr/>
        </p:nvSpPr>
        <p:spPr>
          <a:xfrm>
            <a:off x="4966200" y="4243225"/>
            <a:ext cx="55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👉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9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Pandas Series (Resumen)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3" name="Google Shape;193;p39"/>
          <p:cNvSpPr txBox="1"/>
          <p:nvPr/>
        </p:nvSpPr>
        <p:spPr>
          <a:xfrm>
            <a:off x="4527575" y="1908175"/>
            <a:ext cx="38346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En resumen, las series son objetos 1D que tienen 3 componentes principales.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Índices: Pueden ser cualquier tipo de variable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Valores: Asociados a cada índice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Nombre: Que caracteriza a la serie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94" name="Google Shape;19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225" y="1409750"/>
            <a:ext cx="1970539" cy="333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/>
          <p:nvPr/>
        </p:nvSpPr>
        <p:spPr>
          <a:xfrm>
            <a:off x="1461300" y="2202300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Recall: Pandas Data Frames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Pandas Data Frames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5" name="Google Shape;205;p41"/>
          <p:cNvSpPr txBox="1"/>
          <p:nvPr/>
        </p:nvSpPr>
        <p:spPr>
          <a:xfrm>
            <a:off x="473350" y="1908175"/>
            <a:ext cx="3834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Construyendo un tablero de ajedrez con Panda Data Frames ♟️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6" name="Google Shape;206;p41"/>
          <p:cNvSpPr txBox="1"/>
          <p:nvPr/>
        </p:nvSpPr>
        <p:spPr>
          <a:xfrm>
            <a:off x="616250" y="2574100"/>
            <a:ext cx="4668300" cy="164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Ajedrez_64 = np.arange(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65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).reshape(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8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8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Ajedrez_df = pd.DataFrame(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Ajedrez_64,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columns=range(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9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index=[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'A'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'B'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'C'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'D'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'E'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'F'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'G'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'H'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Ajedrez_df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7" name="Google Shape;2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250" y="1730328"/>
            <a:ext cx="2406090" cy="26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1"/>
          <p:cNvSpPr txBox="1"/>
          <p:nvPr/>
        </p:nvSpPr>
        <p:spPr>
          <a:xfrm>
            <a:off x="5360750" y="3172150"/>
            <a:ext cx="53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2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Pandas DataFrames (Resumen)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4" name="Google Shape;214;p42"/>
          <p:cNvSpPr txBox="1"/>
          <p:nvPr/>
        </p:nvSpPr>
        <p:spPr>
          <a:xfrm>
            <a:off x="4527575" y="1908175"/>
            <a:ext cx="3834600" cy="3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En resumen las series son objetos 2D (filas x columnas) con las siguientes propiedades: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Índices: Pueden ser cualquier tipo de variable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Valores: Asociados a cada índice y a cada columna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Nombre: Que caracteriza al Dataframe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latin typeface="DM Sans"/>
                <a:ea typeface="DM Sans"/>
                <a:cs typeface="DM Sans"/>
                <a:sym typeface="DM Sans"/>
              </a:rPr>
              <a:t>¡Son una generalización de series!</a:t>
            </a:r>
            <a:endParaRPr b="1"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15" name="Google Shape;21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73" y="1656650"/>
            <a:ext cx="3235026" cy="266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3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Selección de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datos</a:t>
            </a:r>
            <a:endParaRPr b="1" sz="4000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4"/>
          <p:cNvSpPr txBox="1"/>
          <p:nvPr/>
        </p:nvSpPr>
        <p:spPr>
          <a:xfrm>
            <a:off x="1599900" y="238650"/>
            <a:ext cx="5944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4000">
                <a:latin typeface="Anton"/>
                <a:ea typeface="Anton"/>
                <a:cs typeface="Anton"/>
                <a:sym typeface="Anton"/>
              </a:rPr>
              <a:t>Recall: Selección de datos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6" name="Google Shape;226;p44"/>
          <p:cNvSpPr txBox="1"/>
          <p:nvPr/>
        </p:nvSpPr>
        <p:spPr>
          <a:xfrm>
            <a:off x="357025" y="890700"/>
            <a:ext cx="87108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Recordemos como se hacía selección de elementos en Series y DataFrames</a:t>
            </a:r>
            <a:endParaRPr i="1"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27" name="Google Shape;22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8750" y="81373"/>
            <a:ext cx="553800" cy="738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000" y="134037"/>
            <a:ext cx="626341" cy="63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375" y="3346925"/>
            <a:ext cx="4023500" cy="147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475" y="1419200"/>
            <a:ext cx="4023501" cy="1704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4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94675" y="2221538"/>
            <a:ext cx="3394086" cy="1676088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44"/>
          <p:cNvSpPr txBox="1"/>
          <p:nvPr/>
        </p:nvSpPr>
        <p:spPr>
          <a:xfrm>
            <a:off x="4955412" y="1798700"/>
            <a:ext cx="3672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¿</a:t>
            </a:r>
            <a:r>
              <a:rPr b="1" lang="es" sz="1300"/>
              <a:t>Recuerdan la diferencia entre .loc y .iloc?</a:t>
            </a:r>
            <a:endParaRPr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5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Recall: Selección de datos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9" name="Google Shape;239;p45"/>
          <p:cNvSpPr txBox="1"/>
          <p:nvPr/>
        </p:nvSpPr>
        <p:spPr>
          <a:xfrm>
            <a:off x="473350" y="1281025"/>
            <a:ext cx="74778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Recordemos como se hacía selección de elementos en Series y DataFrames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40" name="Google Shape;24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360" y="3509850"/>
            <a:ext cx="3453934" cy="12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208" y="1855011"/>
            <a:ext cx="3453935" cy="146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3389" y="2509521"/>
            <a:ext cx="2913620" cy="143882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5"/>
          <p:cNvSpPr txBox="1"/>
          <p:nvPr/>
        </p:nvSpPr>
        <p:spPr>
          <a:xfrm>
            <a:off x="5483399" y="1912525"/>
            <a:ext cx="2913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50">
                <a:latin typeface="DM Sans"/>
                <a:ea typeface="DM Sans"/>
                <a:cs typeface="DM Sans"/>
                <a:sym typeface="DM Sans"/>
              </a:rPr>
              <a:t>¿Recuerdan la diferencia entre .loc y .iloc?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6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Recall: Selección de datos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49" name="Google Shape;24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25" y="1942388"/>
            <a:ext cx="4485575" cy="2373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2150" y="1830525"/>
            <a:ext cx="3283238" cy="271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6"/>
          <p:cNvSpPr txBox="1"/>
          <p:nvPr/>
        </p:nvSpPr>
        <p:spPr>
          <a:xfrm>
            <a:off x="473350" y="1281025"/>
            <a:ext cx="74778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Recordemos como se hacía selección de elementos en Series y DataFrames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9"/>
          <p:cNvSpPr txBox="1"/>
          <p:nvPr/>
        </p:nvSpPr>
        <p:spPr>
          <a:xfrm>
            <a:off x="1461300" y="2252975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Introducción a la manipulación de datos con Pandas (Parte II)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" name="Google Shape;92;p29"/>
          <p:cNvSpPr txBox="1"/>
          <p:nvPr/>
        </p:nvSpPr>
        <p:spPr>
          <a:xfrm>
            <a:off x="1461300" y="1665250"/>
            <a:ext cx="622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Clase 06.</a:t>
            </a:r>
            <a:r>
              <a:rPr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DATA SCIENCE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7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Operaciones con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datos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8"/>
          <p:cNvSpPr txBox="1"/>
          <p:nvPr/>
        </p:nvSpPr>
        <p:spPr>
          <a:xfrm>
            <a:off x="1461300" y="220230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9"/>
          <p:cNvSpPr txBox="1"/>
          <p:nvPr/>
        </p:nvSpPr>
        <p:spPr>
          <a:xfrm>
            <a:off x="3649500" y="629038"/>
            <a:ext cx="4987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7" name="Google Shape;267;p49"/>
          <p:cNvSpPr txBox="1"/>
          <p:nvPr/>
        </p:nvSpPr>
        <p:spPr>
          <a:xfrm>
            <a:off x="3649500" y="1879288"/>
            <a:ext cx="4987200" cy="3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Los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datos nulos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son uno de los problemas más comunes a los que se enfrenta un Data Scientist 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Son un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problema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porque muchos algoritmos no están diseñados para trabajar con ellos y pueden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disminuir el performance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en general de las tareas de aprendizaje automático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Son más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comunes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de lo que las personas piensan.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Pueden surgir por malos esquemas de muestreo, falla de sensores, renuencia a responder en encuestas, malos diseños de captura de datos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68" name="Google Shape;26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2973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9"/>
          <p:cNvSpPr txBox="1"/>
          <p:nvPr/>
        </p:nvSpPr>
        <p:spPr>
          <a:xfrm>
            <a:off x="806156" y="2264828"/>
            <a:ext cx="168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REEMPLAZAR 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POR IMAGEN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70" name="Google Shape;270;p49"/>
          <p:cNvPicPr preferRelativeResize="0"/>
          <p:nvPr/>
        </p:nvPicPr>
        <p:blipFill rotWithShape="1">
          <a:blip r:embed="rId4">
            <a:alphaModFix/>
          </a:blip>
          <a:srcRect b="0" l="53859" r="0" t="0"/>
          <a:stretch/>
        </p:blipFill>
        <p:spPr>
          <a:xfrm>
            <a:off x="0" y="0"/>
            <a:ext cx="3297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473350" y="619525"/>
            <a:ext cx="8141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473350" y="1908175"/>
            <a:ext cx="3834600" cy="26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poder manejar estos datos, en general, se usan las siguientes estrategias: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Introducir un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valor constante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para los nulos o una categoría llamada Desconocido en variables categóricas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7" name="Google Shape;277;p50"/>
          <p:cNvSpPr txBox="1"/>
          <p:nvPr/>
        </p:nvSpPr>
        <p:spPr>
          <a:xfrm>
            <a:off x="3938450" y="1908175"/>
            <a:ext cx="3834600" cy="1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Reemplazar por un valor seleccionado al azar de los otros registros: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EFC52"/>
              </a:buClr>
              <a:buSzPts val="1350"/>
              <a:buChar char="○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la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media, mediana o moda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para rellenar el valor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EFC52"/>
              </a:buClr>
              <a:buSzPts val="1350"/>
              <a:buChar char="○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Valor estimado usando un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modelo 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" name="Google Shape;278;p50"/>
          <p:cNvSpPr/>
          <p:nvPr/>
        </p:nvSpPr>
        <p:spPr>
          <a:xfrm>
            <a:off x="286250" y="3944175"/>
            <a:ext cx="3652200" cy="104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2769" y="4094116"/>
            <a:ext cx="780133" cy="78013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0" name="Google Shape;280;p50"/>
          <p:cNvSpPr txBox="1"/>
          <p:nvPr/>
        </p:nvSpPr>
        <p:spPr>
          <a:xfrm>
            <a:off x="434000" y="4094125"/>
            <a:ext cx="2558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Podemos aplicar estas técnicas de forma manual o usando 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SimpleImputer</a:t>
            </a:r>
            <a:r>
              <a:rPr lang="es" sz="11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 de </a:t>
            </a:r>
            <a:r>
              <a:rPr b="1" lang="es" sz="11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6"/>
              </a:rPr>
              <a:t>ScikitLearn</a:t>
            </a:r>
            <a:endParaRPr b="1"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1"/>
          <p:cNvSpPr txBox="1"/>
          <p:nvPr/>
        </p:nvSpPr>
        <p:spPr>
          <a:xfrm>
            <a:off x="473350" y="619525"/>
            <a:ext cx="8141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6" name="Google Shape;286;p51"/>
          <p:cNvSpPr txBox="1"/>
          <p:nvPr/>
        </p:nvSpPr>
        <p:spPr>
          <a:xfrm>
            <a:off x="473350" y="1908175"/>
            <a:ext cx="3834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¡Les pedimos que abran el documento correspondiente en Google Collab para que podamos trabajar juntos el ejemplo en vivo sobre cómo trabajar datos nulos!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87" name="Google Shape;28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6712" y="1908187"/>
            <a:ext cx="2581676" cy="10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506050" y="211475"/>
            <a:ext cx="7446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Manejo de datos nulos: Forma Manual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329288" y="2339122"/>
            <a:ext cx="3796200" cy="84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'https://raw.githubusercontent.com/jbrownlee/Datasets/master/pima-indians-diabetes.csv'</a:t>
            </a:r>
            <a:endParaRPr sz="8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df= pd.read_csv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sep=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header=</a:t>
            </a:r>
            <a:r>
              <a:rPr lang="es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df.shape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4" name="Google Shape;294;p52"/>
          <p:cNvSpPr txBox="1"/>
          <p:nvPr/>
        </p:nvSpPr>
        <p:spPr>
          <a:xfrm>
            <a:off x="144625" y="1612925"/>
            <a:ext cx="427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queremos reemplazar las columnas numéricas por</a:t>
            </a:r>
            <a:r>
              <a:rPr b="1"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media</a:t>
            </a: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podemos hacer esto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" name="Google Shape;295;p52"/>
          <p:cNvSpPr txBox="1"/>
          <p:nvPr/>
        </p:nvSpPr>
        <p:spPr>
          <a:xfrm>
            <a:off x="4314813" y="25168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296" name="Google Shape;296;p52"/>
          <p:cNvSpPr txBox="1"/>
          <p:nvPr/>
        </p:nvSpPr>
        <p:spPr>
          <a:xfrm>
            <a:off x="4940356" y="1928650"/>
            <a:ext cx="4021800" cy="121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9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0      1     2     3      4     5      6   7    8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  NaN  33.6  0.627  50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  NaN  26.6  0.351  31  NaN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 NaN    NaN  23.3  0.672  32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0.167  21  NaN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NaN  137.0  40.0  35.0  168.0  43.1  2.288  33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7" name="Google Shape;297;p52"/>
          <p:cNvSpPr txBox="1"/>
          <p:nvPr/>
        </p:nvSpPr>
        <p:spPr>
          <a:xfrm>
            <a:off x="4940360" y="3451289"/>
            <a:ext cx="4021800" cy="117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 0      1     2      3       4     5     6   7    8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0  6.00  148.0  72.0  35.00  155.55  33.6  0.63  50  1.0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1  1.00   85.0  66.0  29.00  155.55  26.6  0.35  31  1.0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2  8.00  183.0  64.0  29.15  155.55  23.3  0.67  32  1.0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3  1.00   89.0  66.0  23.00   94.00  28.1  0.17  21  1.0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4  4.49  137.0  40.0  35.00  168.00  43.1  2.29  33  1.0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8" name="Google Shape;298;p52"/>
          <p:cNvSpPr txBox="1"/>
          <p:nvPr/>
        </p:nvSpPr>
        <p:spPr>
          <a:xfrm>
            <a:off x="329288" y="3621777"/>
            <a:ext cx="3796200" cy="67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reemplazar con la media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df.fillna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df.mean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inplace=</a:t>
            </a:r>
            <a:r>
              <a:rPr lang="es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df.shape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9" name="Google Shape;299;p52"/>
          <p:cNvSpPr txBox="1"/>
          <p:nvPr/>
        </p:nvSpPr>
        <p:spPr>
          <a:xfrm>
            <a:off x="4272800" y="373988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300" name="Google Shape;30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300" y="211468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3"/>
          <p:cNvSpPr txBox="1"/>
          <p:nvPr/>
        </p:nvSpPr>
        <p:spPr>
          <a:xfrm>
            <a:off x="339875" y="2363500"/>
            <a:ext cx="4038600" cy="84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'https://raw.githubusercontent.com/jbrownlee/Datasets/master/pima-indians-diabetes.csv'</a:t>
            </a:r>
            <a:endParaRPr sz="8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df= pd.read_csv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sep=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header=</a:t>
            </a:r>
            <a:r>
              <a:rPr lang="es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df.shape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7" name="Google Shape;307;p53"/>
          <p:cNvSpPr txBox="1"/>
          <p:nvPr/>
        </p:nvSpPr>
        <p:spPr>
          <a:xfrm>
            <a:off x="4353888" y="232543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308" name="Google Shape;308;p53"/>
          <p:cNvSpPr txBox="1"/>
          <p:nvPr/>
        </p:nvSpPr>
        <p:spPr>
          <a:xfrm>
            <a:off x="4865325" y="1949975"/>
            <a:ext cx="3560100" cy="96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8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0      1     2     3      4     5      6   7    8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  NaN  33.6  0.627  50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  NaN  26.6  0.351  31  NaN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 NaN    NaN  23.3  0.672  32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0.167  21  NaN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NaN  137.0  40.0  35.0  168.0  43.1  2.288  33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9" name="Google Shape;309;p53"/>
          <p:cNvSpPr txBox="1"/>
          <p:nvPr/>
        </p:nvSpPr>
        <p:spPr>
          <a:xfrm>
            <a:off x="4865325" y="3377175"/>
            <a:ext cx="3560100" cy="103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Missing: 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  0      1     2      3       4     5     6     7    8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0  6.00  148.0  72.0  35.00  155.55  33.6  0.63  50.0  1.0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1  1.00   85.0  66.0  29.00  155.55  26.6  0.35  31.0  1.0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2  8.00  183.0  64.0  29.15  155.55  23.3  0.67  32.0  1.0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3  1.00   89.0  66.0  23.00   94.00  28.1  0.17  21.0  1.0</a:t>
            </a:r>
            <a:endParaRPr sz="7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4  4.49  137.0  40.0  35.00  168.00  43.1  2.29  33.0  1.0</a:t>
            </a:r>
            <a:endParaRPr sz="8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10" name="Google Shape;310;p53"/>
          <p:cNvSpPr txBox="1"/>
          <p:nvPr/>
        </p:nvSpPr>
        <p:spPr>
          <a:xfrm>
            <a:off x="339875" y="3377175"/>
            <a:ext cx="4038600" cy="155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reemplazar con la media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 = df.values 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#numpy array con los valores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imputador = SimpleImputer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missing_values=np.nan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strategy=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'mean'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#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definir el imputador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transformar el dataset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 = imputador.fit_transform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transformados=pd.DataFrame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transformados.head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1" name="Google Shape;311;p53"/>
          <p:cNvSpPr txBox="1"/>
          <p:nvPr/>
        </p:nvSpPr>
        <p:spPr>
          <a:xfrm>
            <a:off x="4378525" y="35319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312" name="Google Shape;312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300" y="166893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53"/>
          <p:cNvSpPr txBox="1"/>
          <p:nvPr/>
        </p:nvSpPr>
        <p:spPr>
          <a:xfrm>
            <a:off x="506050" y="211475"/>
            <a:ext cx="7446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Manejo de datos nulos: SimpleImputer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5" name="Google Shape;315;p53"/>
          <p:cNvSpPr txBox="1"/>
          <p:nvPr/>
        </p:nvSpPr>
        <p:spPr>
          <a:xfrm>
            <a:off x="144625" y="1612925"/>
            <a:ext cx="427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queremos reemplazar las columnas numéricas por</a:t>
            </a:r>
            <a:r>
              <a:rPr b="1"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media</a:t>
            </a: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podemos hacer esto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4"/>
          <p:cNvSpPr txBox="1"/>
          <p:nvPr/>
        </p:nvSpPr>
        <p:spPr>
          <a:xfrm>
            <a:off x="339925" y="2147700"/>
            <a:ext cx="4038600" cy="84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'https://raw.githubusercontent.com/jbrownlee/Datasets/master/pima-indians-diabetes.csv'</a:t>
            </a:r>
            <a:endParaRPr sz="8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df= pd.read_csv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sep=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header=</a:t>
            </a:r>
            <a:r>
              <a:rPr lang="es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df.shape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1" name="Google Shape;321;p54"/>
          <p:cNvSpPr txBox="1"/>
          <p:nvPr/>
        </p:nvSpPr>
        <p:spPr>
          <a:xfrm>
            <a:off x="4355300" y="23800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322" name="Google Shape;322;p54"/>
          <p:cNvSpPr txBox="1"/>
          <p:nvPr/>
        </p:nvSpPr>
        <p:spPr>
          <a:xfrm>
            <a:off x="4870975" y="2147700"/>
            <a:ext cx="3743400" cy="106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0      1     2     3      4     5      6   7    8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  NaN  33.6  0.627  50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  NaN  26.6  0.351  31  NaN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 NaN    NaN  23.3  0.672  32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0.167  21  NaN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NaN  137.0  40.0  35.0  168.0  43.1  2.288  33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3" name="Google Shape;323;p54"/>
          <p:cNvSpPr txBox="1"/>
          <p:nvPr/>
        </p:nvSpPr>
        <p:spPr>
          <a:xfrm>
            <a:off x="4848325" y="3531975"/>
            <a:ext cx="3788700" cy="106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0      1     2     3      4     5     6     7    8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0  6.0  148.0  72.0  35.0  125.0  33.6  0.63  50.0  1.0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1  1.0   85.0  66.0  29.0  125.0  26.6  0.35  31.0  1.0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2  8.0  183.0  64.0  29.0  125.0  23.3  0.67  32.0  1.0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3  1.0   89.0  66.0  23.0   94.0  28.1  0.17  21.0  1.0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4  4.0  137.0  40.0  35.0  168.0  43.1  2.29  33.0  1.0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4" name="Google Shape;324;p54"/>
          <p:cNvSpPr txBox="1"/>
          <p:nvPr/>
        </p:nvSpPr>
        <p:spPr>
          <a:xfrm>
            <a:off x="339925" y="3203450"/>
            <a:ext cx="4038600" cy="155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reemplazar con la mediana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 = df.values 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#numpy array con los valores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imputador = SimpleImputer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missing_values=np.nan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strategy=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'median'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#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definir el imputador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transformar el dataset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 = imputador.fit_transform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transformados=pd.DataFrame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transformados.head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5" name="Google Shape;325;p54"/>
          <p:cNvSpPr txBox="1"/>
          <p:nvPr/>
        </p:nvSpPr>
        <p:spPr>
          <a:xfrm>
            <a:off x="4352488" y="387183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326" name="Google Shape;32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4100" y="211468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54"/>
          <p:cNvSpPr txBox="1"/>
          <p:nvPr/>
        </p:nvSpPr>
        <p:spPr>
          <a:xfrm>
            <a:off x="506050" y="211475"/>
            <a:ext cx="7446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Manejo de datos nulos: SimpleImputer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9" name="Google Shape;329;p54"/>
          <p:cNvSpPr txBox="1"/>
          <p:nvPr/>
        </p:nvSpPr>
        <p:spPr>
          <a:xfrm>
            <a:off x="144625" y="1612925"/>
            <a:ext cx="427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queremos reemplazar las columnas numéricas por</a:t>
            </a:r>
            <a:r>
              <a:rPr b="1"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mediana</a:t>
            </a: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podemos hacer esto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5"/>
          <p:cNvSpPr txBox="1"/>
          <p:nvPr/>
        </p:nvSpPr>
        <p:spPr>
          <a:xfrm>
            <a:off x="365225" y="2351388"/>
            <a:ext cx="4038600" cy="84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'https://raw.githubusercontent.com/jbrownlee/Datasets/master/pima-indians-diabetes.csv'</a:t>
            </a:r>
            <a:endParaRPr sz="8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df= pd.read_csv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sep=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header=</a:t>
            </a:r>
            <a:r>
              <a:rPr lang="es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df.shape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5" name="Google Shape;335;p55"/>
          <p:cNvSpPr txBox="1"/>
          <p:nvPr/>
        </p:nvSpPr>
        <p:spPr>
          <a:xfrm>
            <a:off x="4378575" y="24894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336" name="Google Shape;336;p55"/>
          <p:cNvSpPr txBox="1"/>
          <p:nvPr/>
        </p:nvSpPr>
        <p:spPr>
          <a:xfrm>
            <a:off x="4814775" y="2298850"/>
            <a:ext cx="3877200" cy="106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0      1     2     3      4     5      6   7    8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  NaN  33.6  0.627  50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  NaN  26.6  0.351  31  NaN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 NaN    NaN  23.3  0.672  32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0.167  21  NaN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NaN  137.0  40.0  35.0  168.0  43.1  2.288  33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7" name="Google Shape;337;p55"/>
          <p:cNvSpPr txBox="1"/>
          <p:nvPr/>
        </p:nvSpPr>
        <p:spPr>
          <a:xfrm>
            <a:off x="4814775" y="3495563"/>
            <a:ext cx="3877200" cy="106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   0      1     2     3      4     5     6     7    8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0  6.0  148.0  72.0  35.0  105.0  33.6  0.63  50.0  1.0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1  1.0   85.0  66.0  29.0  105.0  26.6  0.35  31.0  1.0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2  8.0  183.0  64.0  32.0  105.0  23.3  0.67  32.0  1.0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3  1.0   89.0  66.0  23.0   94.0  28.1  0.17  21.0  1.0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4  1.0  137.0  40.0  35.0  168.0  43.1  2.29  33.0  1.0</a:t>
            </a:r>
            <a:endParaRPr sz="85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8" name="Google Shape;338;p55"/>
          <p:cNvSpPr txBox="1"/>
          <p:nvPr/>
        </p:nvSpPr>
        <p:spPr>
          <a:xfrm>
            <a:off x="339875" y="3318275"/>
            <a:ext cx="4038600" cy="155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reemplazar con la moda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 = df.values 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#numpy array con los valores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imputador = SimpleImputer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missing_values=np.nan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strategy=</a:t>
            </a:r>
            <a:r>
              <a:rPr lang="es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'most_frequent'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#</a:t>
            </a: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definir el imputador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transformar el dataset</a:t>
            </a:r>
            <a:endParaRPr sz="8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 = imputador.fit_transform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transformados=pd.DataFrame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8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transformados.head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8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9" name="Google Shape;339;p55"/>
          <p:cNvSpPr txBox="1"/>
          <p:nvPr/>
        </p:nvSpPr>
        <p:spPr>
          <a:xfrm>
            <a:off x="4378575" y="36818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340" name="Google Shape;340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4100" y="211468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5"/>
          <p:cNvSpPr txBox="1"/>
          <p:nvPr/>
        </p:nvSpPr>
        <p:spPr>
          <a:xfrm>
            <a:off x="506050" y="211475"/>
            <a:ext cx="7446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Manejo de datos nulos: SimpleImputer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3" name="Google Shape;343;p55"/>
          <p:cNvSpPr txBox="1"/>
          <p:nvPr/>
        </p:nvSpPr>
        <p:spPr>
          <a:xfrm>
            <a:off x="144625" y="1612925"/>
            <a:ext cx="427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queremos reemplazar las columnas numéricas por</a:t>
            </a:r>
            <a:r>
              <a:rPr b="1"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moda </a:t>
            </a:r>
            <a:r>
              <a:rPr lang="es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podemos hacer esto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6"/>
          <p:cNvSpPr txBox="1"/>
          <p:nvPr/>
        </p:nvSpPr>
        <p:spPr>
          <a:xfrm>
            <a:off x="1784550" y="1661650"/>
            <a:ext cx="5574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Agregaciones con Pandas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0"/>
          <p:cNvSpPr txBox="1"/>
          <p:nvPr/>
        </p:nvSpPr>
        <p:spPr>
          <a:xfrm>
            <a:off x="501450" y="468275"/>
            <a:ext cx="8141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Objetivos de la clase</a:t>
            </a:r>
            <a:endParaRPr b="1" sz="3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98" name="Google Shape;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438" y="1545313"/>
            <a:ext cx="196975" cy="1969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0"/>
          <p:cNvSpPr txBox="1"/>
          <p:nvPr/>
        </p:nvSpPr>
        <p:spPr>
          <a:xfrm>
            <a:off x="2690561" y="1451613"/>
            <a:ext cx="42813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Conocer</a:t>
            </a: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las estructuras de datos en Pandas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Comprender</a:t>
            </a: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el uso de Pandas para la manipulación de grandes volúmenes de datos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0" name="Google Shape;10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138" y="2178713"/>
            <a:ext cx="196975" cy="196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30"/>
          <p:cNvCxnSpPr>
            <a:stCxn id="98" idx="2"/>
            <a:endCxn id="100" idx="0"/>
          </p:cNvCxnSpPr>
          <p:nvPr/>
        </p:nvCxnSpPr>
        <p:spPr>
          <a:xfrm flipH="1" rot="-5400000">
            <a:off x="2052975" y="1960237"/>
            <a:ext cx="436500" cy="600"/>
          </a:xfrm>
          <a:prstGeom prst="bentConnector3">
            <a:avLst>
              <a:gd fmla="val 49991" name="adj1"/>
            </a:avLst>
          </a:prstGeom>
          <a:noFill/>
          <a:ln cap="flat" cmpd="sng" w="9525">
            <a:solidFill>
              <a:srgbClr val="EAFF6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7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Agregaciones con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Pandas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8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Recall: Agregaciones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59" name="Google Shape;359;p58"/>
          <p:cNvSpPr txBox="1"/>
          <p:nvPr/>
        </p:nvSpPr>
        <p:spPr>
          <a:xfrm>
            <a:off x="473350" y="1908175"/>
            <a:ext cx="3834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De la clase anterior recordemos que ...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0" name="Google Shape;360;p58"/>
          <p:cNvSpPr txBox="1"/>
          <p:nvPr/>
        </p:nvSpPr>
        <p:spPr>
          <a:xfrm>
            <a:off x="4527575" y="1908175"/>
            <a:ext cx="38346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Las agregaciones son un tipo de operación.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Se realizan sobre un conjunto de datos.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Retornan un resultado que es una medida resumen del conjunto de datos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Las principales agregaciones de Numpy son:  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np.sum, np.mean, np.max, np.std, np.var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9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Agregaciones en Pandas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6" name="Google Shape;366;p59"/>
          <p:cNvSpPr txBox="1"/>
          <p:nvPr/>
        </p:nvSpPr>
        <p:spPr>
          <a:xfrm>
            <a:off x="473350" y="1908175"/>
            <a:ext cx="3834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Pandas permite realizar agregaciones sobre Data Frames enteros o porciones del mismo.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En primer lugar, importemos nuestro dataset de prueba: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DM Sans"/>
              <a:buAutoNum type="arabicPeriod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Descargue el archivo con formato .csv desde </a:t>
            </a:r>
            <a:r>
              <a:rPr lang="es" sz="135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este enlace</a:t>
            </a: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DM Sans"/>
              <a:buAutoNum type="arabicPeriod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Copie la ruta del archivo y pásela al método read_csv de Pandas: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7" name="Google Shape;367;p59"/>
          <p:cNvSpPr txBox="1"/>
          <p:nvPr/>
        </p:nvSpPr>
        <p:spPr>
          <a:xfrm>
            <a:off x="4454825" y="2331425"/>
            <a:ext cx="4792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df_lluvias_archivo = pd.read_csv(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'&lt;ruta&gt;/pune_1965_to_2002.csv'</a:t>
            </a:r>
            <a:r>
              <a:rPr lang="es" sz="12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0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Lectura de Datasets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3" name="Google Shape;373;p60"/>
          <p:cNvSpPr txBox="1"/>
          <p:nvPr/>
        </p:nvSpPr>
        <p:spPr>
          <a:xfrm>
            <a:off x="473350" y="1908175"/>
            <a:ext cx="3834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Hasta el momento, nuestro dataset luce así: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4" name="Google Shape;374;p60"/>
          <p:cNvSpPr txBox="1"/>
          <p:nvPr/>
        </p:nvSpPr>
        <p:spPr>
          <a:xfrm>
            <a:off x="4527575" y="1908175"/>
            <a:ext cx="38346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Se trata de mediciones de precipitaciones (en milímetros)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Existe un total de trece columnas, una para el año y otras doce para cada uno de los meses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Tiene un índice numérico.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Sería conveniente que el índice sea la columna Year 🤔 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Construyamos un nuevo Data Frame con este índice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75" name="Google Shape;37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75" y="2300798"/>
            <a:ext cx="3229350" cy="19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Lectura de Datasets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1" name="Google Shape;381;p61"/>
          <p:cNvSpPr txBox="1"/>
          <p:nvPr/>
        </p:nvSpPr>
        <p:spPr>
          <a:xfrm>
            <a:off x="473350" y="3682125"/>
            <a:ext cx="3556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Guardamos en un arreglo todos los valores, excepto los de la primera columna</a:t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2" name="Google Shape;382;p61"/>
          <p:cNvSpPr txBox="1"/>
          <p:nvPr/>
        </p:nvSpPr>
        <p:spPr>
          <a:xfrm>
            <a:off x="4733725" y="3825800"/>
            <a:ext cx="40386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valores = df_lluvias_archivo.values[:,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:]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3" name="Google Shape;383;p61"/>
          <p:cNvSpPr txBox="1"/>
          <p:nvPr/>
        </p:nvSpPr>
        <p:spPr>
          <a:xfrm>
            <a:off x="4449925" y="18384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384" name="Google Shape;384;p61"/>
          <p:cNvSpPr txBox="1"/>
          <p:nvPr/>
        </p:nvSpPr>
        <p:spPr>
          <a:xfrm>
            <a:off x="411325" y="2689975"/>
            <a:ext cx="40386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columnas = df_lluvias_archivo.columns[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:]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columnas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5" name="Google Shape;385;p61"/>
          <p:cNvSpPr txBox="1"/>
          <p:nvPr/>
        </p:nvSpPr>
        <p:spPr>
          <a:xfrm>
            <a:off x="411325" y="1752100"/>
            <a:ext cx="40386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indice = </a:t>
            </a:r>
            <a:r>
              <a:rPr lang="es" sz="1200">
                <a:solidFill>
                  <a:srgbClr val="3CEFAB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(df_lluvias_archivo.Year)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indice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86" name="Google Shape;38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175" y="1951425"/>
            <a:ext cx="30861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0471" y="2891546"/>
            <a:ext cx="3857921" cy="207788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61"/>
          <p:cNvSpPr txBox="1"/>
          <p:nvPr/>
        </p:nvSpPr>
        <p:spPr>
          <a:xfrm>
            <a:off x="3894675" y="37359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389" name="Google Shape;389;p61"/>
          <p:cNvSpPr txBox="1"/>
          <p:nvPr/>
        </p:nvSpPr>
        <p:spPr>
          <a:xfrm>
            <a:off x="4477100" y="274912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2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Lectura de Datasets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5" name="Google Shape;395;p62"/>
          <p:cNvSpPr txBox="1"/>
          <p:nvPr/>
        </p:nvSpPr>
        <p:spPr>
          <a:xfrm>
            <a:off x="404150" y="2159275"/>
            <a:ext cx="61290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 = pd.DataFrame(valores,index=indice,columns=columnas)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6" name="Google Shape;396;p62"/>
          <p:cNvSpPr txBox="1"/>
          <p:nvPr/>
        </p:nvSpPr>
        <p:spPr>
          <a:xfrm>
            <a:off x="382025" y="1647150"/>
            <a:ext cx="82749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Ensamblamos las partes… 🦾🤖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97" name="Google Shape;39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2893375"/>
            <a:ext cx="6167992" cy="169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62"/>
          <p:cNvSpPr txBox="1"/>
          <p:nvPr/>
        </p:nvSpPr>
        <p:spPr>
          <a:xfrm>
            <a:off x="6658075" y="2034800"/>
            <a:ext cx="20964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¡Y listo!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Ya tenemos preparado nuestro Data Frame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3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Agregaciones en Pandas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4" name="Google Shape;404;p63"/>
          <p:cNvSpPr txBox="1"/>
          <p:nvPr/>
        </p:nvSpPr>
        <p:spPr>
          <a:xfrm>
            <a:off x="382025" y="1799550"/>
            <a:ext cx="4528200" cy="10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Suma de las precipitaciones para cada mes.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Promedio de precipitaciones de cada año.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5" name="Google Shape;405;p63"/>
          <p:cNvSpPr txBox="1"/>
          <p:nvPr/>
        </p:nvSpPr>
        <p:spPr>
          <a:xfrm>
            <a:off x="4497150" y="181788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406" name="Google Shape;406;p63"/>
          <p:cNvSpPr txBox="1"/>
          <p:nvPr/>
        </p:nvSpPr>
        <p:spPr>
          <a:xfrm>
            <a:off x="5011475" y="1879538"/>
            <a:ext cx="17460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df_lluvias.sum()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7" name="Google Shape;407;p63"/>
          <p:cNvSpPr txBox="1"/>
          <p:nvPr/>
        </p:nvSpPr>
        <p:spPr>
          <a:xfrm>
            <a:off x="898050" y="3395250"/>
            <a:ext cx="31629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df_lluvias.mean(axis=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'columns'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08" name="Google Shape;40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6675" y="1425213"/>
            <a:ext cx="1809750" cy="27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7125" y="2958088"/>
            <a:ext cx="2028825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63"/>
          <p:cNvSpPr txBox="1"/>
          <p:nvPr/>
        </p:nvSpPr>
        <p:spPr>
          <a:xfrm>
            <a:off x="4060950" y="3333600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4"/>
          <p:cNvSpPr txBox="1"/>
          <p:nvPr/>
        </p:nvSpPr>
        <p:spPr>
          <a:xfrm>
            <a:off x="1461300" y="220230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método Describe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5"/>
          <p:cNvSpPr txBox="1"/>
          <p:nvPr/>
        </p:nvSpPr>
        <p:spPr>
          <a:xfrm>
            <a:off x="379350" y="2476950"/>
            <a:ext cx="4041600" cy="16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btener un breve resumen del Data Frame con describe()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edondear los valores de un Data Frame con el método round()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1" name="Google Shape;421;p65"/>
          <p:cNvSpPr txBox="1"/>
          <p:nvPr/>
        </p:nvSpPr>
        <p:spPr>
          <a:xfrm>
            <a:off x="475500" y="466200"/>
            <a:ext cx="69639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El método describe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22" name="Google Shape;42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5"/>
          <p:cNvSpPr txBox="1"/>
          <p:nvPr/>
        </p:nvSpPr>
        <p:spPr>
          <a:xfrm>
            <a:off x="5000363" y="1666500"/>
            <a:ext cx="30639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df_lluvias.describe().round(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24" name="Google Shape;42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144" y="2197600"/>
            <a:ext cx="4346332" cy="22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65"/>
          <p:cNvSpPr txBox="1"/>
          <p:nvPr/>
        </p:nvSpPr>
        <p:spPr>
          <a:xfrm>
            <a:off x="4420950" y="158928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426" name="Google Shape;426;p65"/>
          <p:cNvSpPr txBox="1"/>
          <p:nvPr/>
        </p:nvSpPr>
        <p:spPr>
          <a:xfrm>
            <a:off x="475500" y="1805200"/>
            <a:ext cx="3341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Este método nos ayuda a…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6"/>
          <p:cNvSpPr txBox="1"/>
          <p:nvPr/>
        </p:nvSpPr>
        <p:spPr>
          <a:xfrm>
            <a:off x="475500" y="1639425"/>
            <a:ext cx="38991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transponemos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el Data Frame antes de aplicar describe, obtenemos el resumen según el año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32" name="Google Shape;432;p66"/>
          <p:cNvSpPr txBox="1"/>
          <p:nvPr/>
        </p:nvSpPr>
        <p:spPr>
          <a:xfrm>
            <a:off x="444400" y="481250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El método describe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33" name="Google Shape;43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66"/>
          <p:cNvSpPr txBox="1"/>
          <p:nvPr/>
        </p:nvSpPr>
        <p:spPr>
          <a:xfrm>
            <a:off x="4990725" y="1639425"/>
            <a:ext cx="31752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df_lluvias.T.describe().round(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35" name="Google Shape;43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0750" y="2200850"/>
            <a:ext cx="4285201" cy="22262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6"/>
          <p:cNvSpPr txBox="1"/>
          <p:nvPr/>
        </p:nvSpPr>
        <p:spPr>
          <a:xfrm>
            <a:off x="4420950" y="158928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1"/>
          <p:cNvSpPr/>
          <p:nvPr/>
        </p:nvSpPr>
        <p:spPr>
          <a:xfrm>
            <a:off x="588525" y="701375"/>
            <a:ext cx="296100" cy="1209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1"/>
          <p:cNvSpPr txBox="1"/>
          <p:nvPr/>
        </p:nvSpPr>
        <p:spPr>
          <a:xfrm>
            <a:off x="884625" y="468275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MAPA DE </a:t>
            </a:r>
            <a:r>
              <a:rPr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CONCEPTOS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8" name="Google Shape;108;p31" title="ícono de mapa de contenido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75" y="533519"/>
            <a:ext cx="300599" cy="30061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1"/>
          <p:cNvSpPr/>
          <p:nvPr/>
        </p:nvSpPr>
        <p:spPr>
          <a:xfrm>
            <a:off x="711524" y="2641726"/>
            <a:ext cx="1409100" cy="5841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Manipulación de datos con Pandas</a:t>
            </a:r>
            <a:endParaRPr sz="11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0" name="Google Shape;110;p31"/>
          <p:cNvSpPr/>
          <p:nvPr/>
        </p:nvSpPr>
        <p:spPr>
          <a:xfrm>
            <a:off x="3741558" y="1586805"/>
            <a:ext cx="1607700" cy="5841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Data Frames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1" name="Google Shape;111;p31"/>
          <p:cNvSpPr/>
          <p:nvPr/>
        </p:nvSpPr>
        <p:spPr>
          <a:xfrm>
            <a:off x="711524" y="1270916"/>
            <a:ext cx="1409100" cy="5841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Estructuras de datos de Pandas</a:t>
            </a:r>
            <a:endParaRPr sz="11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2" name="Google Shape;112;p31"/>
          <p:cNvSpPr/>
          <p:nvPr/>
        </p:nvSpPr>
        <p:spPr>
          <a:xfrm>
            <a:off x="711524" y="3983444"/>
            <a:ext cx="1409100" cy="5841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Introducción a las Series de TIempo</a:t>
            </a:r>
            <a:endParaRPr sz="11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13" name="Google Shape;113;p31"/>
          <p:cNvCxnSpPr>
            <a:stCxn id="109" idx="2"/>
            <a:endCxn id="112" idx="0"/>
          </p:cNvCxnSpPr>
          <p:nvPr/>
        </p:nvCxnSpPr>
        <p:spPr>
          <a:xfrm>
            <a:off x="1416074" y="3225826"/>
            <a:ext cx="0" cy="757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4" name="Google Shape;114;p31"/>
          <p:cNvCxnSpPr>
            <a:stCxn id="109" idx="0"/>
            <a:endCxn id="111" idx="2"/>
          </p:cNvCxnSpPr>
          <p:nvPr/>
        </p:nvCxnSpPr>
        <p:spPr>
          <a:xfrm rot="10800000">
            <a:off x="1416074" y="1855126"/>
            <a:ext cx="0" cy="7866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5" name="Google Shape;115;p31"/>
          <p:cNvSpPr/>
          <p:nvPr/>
        </p:nvSpPr>
        <p:spPr>
          <a:xfrm>
            <a:off x="3741679" y="935771"/>
            <a:ext cx="1607700" cy="5841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Series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6" name="Google Shape;116;p31"/>
          <p:cNvSpPr/>
          <p:nvPr/>
        </p:nvSpPr>
        <p:spPr>
          <a:xfrm>
            <a:off x="6347104" y="1586862"/>
            <a:ext cx="1607700" cy="584100"/>
          </a:xfrm>
          <a:prstGeom prst="rect">
            <a:avLst/>
          </a:prstGeom>
          <a:solidFill>
            <a:srgbClr val="E8E7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Lectura desde archivos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17" name="Google Shape;117;p31"/>
          <p:cNvCxnSpPr>
            <a:stCxn id="111" idx="3"/>
            <a:endCxn id="115" idx="1"/>
          </p:cNvCxnSpPr>
          <p:nvPr/>
        </p:nvCxnSpPr>
        <p:spPr>
          <a:xfrm flipH="1" rot="10800000">
            <a:off x="2120624" y="1227866"/>
            <a:ext cx="1621200" cy="3351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8" name="Google Shape;118;p31"/>
          <p:cNvCxnSpPr>
            <a:stCxn id="111" idx="3"/>
            <a:endCxn id="110" idx="1"/>
          </p:cNvCxnSpPr>
          <p:nvPr/>
        </p:nvCxnSpPr>
        <p:spPr>
          <a:xfrm>
            <a:off x="2120624" y="1562966"/>
            <a:ext cx="1620900" cy="3159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9" name="Google Shape;119;p31"/>
          <p:cNvCxnSpPr>
            <a:stCxn id="110" idx="3"/>
            <a:endCxn id="116" idx="1"/>
          </p:cNvCxnSpPr>
          <p:nvPr/>
        </p:nvCxnSpPr>
        <p:spPr>
          <a:xfrm>
            <a:off x="5349258" y="1878855"/>
            <a:ext cx="9978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0" name="Google Shape;120;p31"/>
          <p:cNvSpPr/>
          <p:nvPr/>
        </p:nvSpPr>
        <p:spPr>
          <a:xfrm>
            <a:off x="3741740" y="2928475"/>
            <a:ext cx="1607700" cy="5841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Operaciones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1" name="Google Shape;121;p31"/>
          <p:cNvSpPr/>
          <p:nvPr/>
        </p:nvSpPr>
        <p:spPr>
          <a:xfrm>
            <a:off x="3741619" y="2286181"/>
            <a:ext cx="1607700" cy="5841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Selección de elementos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22" name="Google Shape;122;p31"/>
          <p:cNvCxnSpPr>
            <a:stCxn id="109" idx="3"/>
            <a:endCxn id="121" idx="1"/>
          </p:cNvCxnSpPr>
          <p:nvPr/>
        </p:nvCxnSpPr>
        <p:spPr>
          <a:xfrm flipH="1" rot="10800000">
            <a:off x="2120624" y="2578276"/>
            <a:ext cx="1620900" cy="3555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3" name="Google Shape;123;p31"/>
          <p:cNvCxnSpPr>
            <a:stCxn id="109" idx="3"/>
            <a:endCxn id="120" idx="1"/>
          </p:cNvCxnSpPr>
          <p:nvPr/>
        </p:nvCxnSpPr>
        <p:spPr>
          <a:xfrm>
            <a:off x="2120624" y="2933776"/>
            <a:ext cx="1621200" cy="2868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4" name="Google Shape;124;p31"/>
          <p:cNvSpPr/>
          <p:nvPr/>
        </p:nvSpPr>
        <p:spPr>
          <a:xfrm>
            <a:off x="6347090" y="3292763"/>
            <a:ext cx="1607700" cy="584100"/>
          </a:xfrm>
          <a:prstGeom prst="rect">
            <a:avLst/>
          </a:prstGeom>
          <a:solidFill>
            <a:srgbClr val="E8E7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Agregaciones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31"/>
          <p:cNvSpPr/>
          <p:nvPr/>
        </p:nvSpPr>
        <p:spPr>
          <a:xfrm>
            <a:off x="6347094" y="2602081"/>
            <a:ext cx="1607700" cy="584100"/>
          </a:xfrm>
          <a:prstGeom prst="rect">
            <a:avLst/>
          </a:prstGeom>
          <a:solidFill>
            <a:srgbClr val="E8E7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Tratamiento de datos ausentes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26" name="Google Shape;126;p31"/>
          <p:cNvCxnSpPr>
            <a:stCxn id="120" idx="3"/>
            <a:endCxn id="124" idx="1"/>
          </p:cNvCxnSpPr>
          <p:nvPr/>
        </p:nvCxnSpPr>
        <p:spPr>
          <a:xfrm>
            <a:off x="5349440" y="3220525"/>
            <a:ext cx="997800" cy="3642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7" name="Google Shape;127;p31"/>
          <p:cNvSpPr/>
          <p:nvPr/>
        </p:nvSpPr>
        <p:spPr>
          <a:xfrm>
            <a:off x="6347090" y="3983450"/>
            <a:ext cx="1607700" cy="584100"/>
          </a:xfrm>
          <a:prstGeom prst="rect">
            <a:avLst/>
          </a:prstGeom>
          <a:solidFill>
            <a:srgbClr val="E8E7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Operaciones sobre Strings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28" name="Google Shape;128;p31"/>
          <p:cNvCxnSpPr>
            <a:stCxn id="120" idx="3"/>
            <a:endCxn id="125" idx="1"/>
          </p:cNvCxnSpPr>
          <p:nvPr/>
        </p:nvCxnSpPr>
        <p:spPr>
          <a:xfrm flipH="1" rot="10800000">
            <a:off x="5349440" y="2894125"/>
            <a:ext cx="997800" cy="3264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9" name="Google Shape;129;p31"/>
          <p:cNvCxnSpPr>
            <a:stCxn id="120" idx="3"/>
            <a:endCxn id="127" idx="1"/>
          </p:cNvCxnSpPr>
          <p:nvPr/>
        </p:nvCxnSpPr>
        <p:spPr>
          <a:xfrm>
            <a:off x="5349440" y="3220525"/>
            <a:ext cx="997800" cy="10551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0" name="Google Shape;130;p31"/>
          <p:cNvSpPr/>
          <p:nvPr/>
        </p:nvSpPr>
        <p:spPr>
          <a:xfrm>
            <a:off x="3741740" y="3983450"/>
            <a:ext cx="1607700" cy="5841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Conversión a Objetos de Tiempo</a:t>
            </a:r>
            <a:endParaRPr sz="1100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7"/>
          <p:cNvSpPr txBox="1"/>
          <p:nvPr/>
        </p:nvSpPr>
        <p:spPr>
          <a:xfrm>
            <a:off x="1461300" y="220230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método Groupby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8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El método groupby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47" name="Google Shape;44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68"/>
          <p:cNvSpPr txBox="1"/>
          <p:nvPr/>
        </p:nvSpPr>
        <p:spPr>
          <a:xfrm>
            <a:off x="4429600" y="1830400"/>
            <a:ext cx="39360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just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latin typeface="Helvetica Neue"/>
                <a:ea typeface="Helvetica Neue"/>
                <a:cs typeface="Helvetica Neue"/>
                <a:sym typeface="Helvetica Neue"/>
              </a:rPr>
              <a:t>La función </a:t>
            </a:r>
            <a:r>
              <a:rPr b="1" lang="es" sz="1350">
                <a:latin typeface="Helvetica Neue"/>
                <a:ea typeface="Helvetica Neue"/>
                <a:cs typeface="Helvetica Neue"/>
                <a:sym typeface="Helvetica Neue"/>
              </a:rPr>
              <a:t>groupby () </a:t>
            </a:r>
            <a:r>
              <a:rPr lang="es" sz="1350">
                <a:latin typeface="Helvetica Neue"/>
                <a:ea typeface="Helvetica Neue"/>
                <a:cs typeface="Helvetica Neue"/>
                <a:sym typeface="Helvetica Neue"/>
              </a:rPr>
              <a:t>se utiliza para dividir los datos en grupos según algunos criterios. </a:t>
            </a:r>
            <a:endParaRPr sz="1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4325" lvl="0" marL="457200" rtl="0" algn="just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"/>
              <a:buChar char="✔"/>
            </a:pPr>
            <a:r>
              <a:rPr lang="es" sz="1350">
                <a:latin typeface="Helvetica Neue"/>
                <a:ea typeface="Helvetica Neue"/>
                <a:cs typeface="Helvetica Neue"/>
                <a:sym typeface="Helvetica Neue"/>
              </a:rPr>
              <a:t>Los objetos pandas se pueden dividir en cualquiera de sus ejes. </a:t>
            </a:r>
            <a:endParaRPr sz="1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4325" lvl="0" marL="457200" rtl="0" algn="just"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"/>
              <a:buChar char="✔"/>
            </a:pPr>
            <a:r>
              <a:rPr lang="es" sz="1350">
                <a:latin typeface="Helvetica Neue"/>
                <a:ea typeface="Helvetica Neue"/>
                <a:cs typeface="Helvetica Neue"/>
                <a:sym typeface="Helvetica Neue"/>
              </a:rPr>
              <a:t>Se puede realizar cualquier operación con las agrupaciones siempre y cuando el tipo de dato lo permita</a:t>
            </a:r>
            <a:endParaRPr sz="135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9" name="Google Shape;449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1500" y="1358050"/>
            <a:ext cx="2712475" cy="269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9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El método groupby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55" name="Google Shape;45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69"/>
          <p:cNvSpPr txBox="1"/>
          <p:nvPr/>
        </p:nvSpPr>
        <p:spPr>
          <a:xfrm>
            <a:off x="6267350" y="1111475"/>
            <a:ext cx="2022600" cy="320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  </a:t>
            </a:r>
            <a:r>
              <a:rPr lang="es" sz="1200">
                <a:solidFill>
                  <a:schemeClr val="lt1"/>
                </a:solidFill>
              </a:rPr>
              <a:t>         Jan    Feb    Mar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Year                    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1965  0.029  0.069  0.000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1966  0.905  0.000  0.000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1967  0.248  3.390  1.320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1968  0.318  3.035  1.704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1969  0.248  2.524  0.334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1970  0.070  0.000  0.001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1971  0.000  0.000  0.000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1972  0.000  0.029  0.000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1973  0.000  2.969  0.234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1974  0.000  0.000  6.427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1975  0.333  0.585  0.000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1976  0.000  0.000  5.993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1977  0.000  2.981  3.289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1978  0.061  4.197  4.00</a:t>
            </a:r>
            <a:r>
              <a:rPr lang="es">
                <a:solidFill>
                  <a:schemeClr val="lt1"/>
                </a:solidFill>
              </a:rPr>
              <a:t>4</a:t>
            </a:r>
            <a:endParaRPr/>
          </a:p>
        </p:txBody>
      </p:sp>
      <p:sp>
        <p:nvSpPr>
          <p:cNvPr id="457" name="Google Shape;457;p69"/>
          <p:cNvSpPr txBox="1"/>
          <p:nvPr/>
        </p:nvSpPr>
        <p:spPr>
          <a:xfrm>
            <a:off x="5661050" y="308916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458" name="Google Shape;458;p69"/>
          <p:cNvSpPr txBox="1"/>
          <p:nvPr/>
        </p:nvSpPr>
        <p:spPr>
          <a:xfrm>
            <a:off x="610525" y="1600850"/>
            <a:ext cx="3858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método groupby nos permite agrupar por una o más categorías y posteriormente aplicar una función de resumen por ejemplo (media, mediana, moda, max, min).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9" name="Google Shape;459;p69"/>
          <p:cNvSpPr txBox="1"/>
          <p:nvPr/>
        </p:nvSpPr>
        <p:spPr>
          <a:xfrm>
            <a:off x="568550" y="3052725"/>
            <a:ext cx="5011500" cy="56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df_lluvias_archivo.groupby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'Year'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es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'Jan'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'Feb'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'Mar'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s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.mean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.head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0"/>
          <p:cNvSpPr txBox="1"/>
          <p:nvPr/>
        </p:nvSpPr>
        <p:spPr>
          <a:xfrm>
            <a:off x="1461300" y="1598325"/>
            <a:ext cx="6221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E8E7E3"/>
                </a:solidFill>
              </a:rPr>
              <a:t>☕</a:t>
            </a:r>
            <a:endParaRPr sz="5000">
              <a:solidFill>
                <a:srgbClr val="E8E7E3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Break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65" name="Google Shape;465;p70"/>
          <p:cNvSpPr txBox="1"/>
          <p:nvPr/>
        </p:nvSpPr>
        <p:spPr>
          <a:xfrm>
            <a:off x="2998200" y="2971950"/>
            <a:ext cx="314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¡10 minutos y volvemos!</a:t>
            </a:r>
            <a:endParaRPr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1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Operaciones con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90FF"/>
                </a:solidFill>
                <a:latin typeface="DM Sans"/>
                <a:ea typeface="DM Sans"/>
                <a:cs typeface="DM Sans"/>
                <a:sym typeface="DM Sans"/>
              </a:rPr>
              <a:t>Strings</a:t>
            </a:r>
            <a:endParaRPr b="1" sz="4000">
              <a:solidFill>
                <a:srgbClr val="EA90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2"/>
          <p:cNvSpPr txBox="1"/>
          <p:nvPr/>
        </p:nvSpPr>
        <p:spPr>
          <a:xfrm>
            <a:off x="852150" y="1396200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6" name="Google Shape;476;p72"/>
          <p:cNvSpPr txBox="1"/>
          <p:nvPr/>
        </p:nvSpPr>
        <p:spPr>
          <a:xfrm>
            <a:off x="475500" y="1396200"/>
            <a:ext cx="40875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A menudo, tendremos que trabajar con </a:t>
            </a:r>
            <a:r>
              <a:rPr b="1" lang="es" sz="1350">
                <a:latin typeface="DM Sans"/>
                <a:ea typeface="DM Sans"/>
                <a:cs typeface="DM Sans"/>
                <a:sym typeface="DM Sans"/>
              </a:rPr>
              <a:t>datos en forma de Strings</a:t>
            </a: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, es decir cadenas de caracteres o texto. 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Es muy probable que no tengan el </a:t>
            </a:r>
            <a:r>
              <a:rPr b="1" lang="es" sz="1350">
                <a:latin typeface="DM Sans"/>
                <a:ea typeface="DM Sans"/>
                <a:cs typeface="DM Sans"/>
                <a:sym typeface="DM Sans"/>
              </a:rPr>
              <a:t>formato</a:t>
            </a: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 requerido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latin typeface="DM Sans"/>
                <a:ea typeface="DM Sans"/>
                <a:cs typeface="DM Sans"/>
                <a:sym typeface="DM Sans"/>
              </a:rPr>
              <a:t>Pandas provee métodos para </a:t>
            </a:r>
            <a:r>
              <a:rPr b="1" lang="es" sz="1350">
                <a:latin typeface="DM Sans"/>
                <a:ea typeface="DM Sans"/>
                <a:cs typeface="DM Sans"/>
                <a:sym typeface="DM Sans"/>
              </a:rPr>
              <a:t>manipular Strings masivamente</a:t>
            </a:r>
            <a:endParaRPr sz="135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77" name="Google Shape;47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1700" y="3167575"/>
            <a:ext cx="4876800" cy="14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72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3"/>
          <p:cNvSpPr txBox="1"/>
          <p:nvPr/>
        </p:nvSpPr>
        <p:spPr>
          <a:xfrm>
            <a:off x="525025" y="1491750"/>
            <a:ext cx="8274900" cy="16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estos ejemplos, usaremos el dataset de presidentes de EEUU</a:t>
            </a:r>
            <a: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s" sz="135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¡trabajaremos juntos en vivo! </a:t>
            </a:r>
            <a:endParaRPr sz="1350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1) </a:t>
            </a:r>
            <a: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Descargue el archivo .csv en </a:t>
            </a:r>
            <a:r>
              <a:rPr lang="es" sz="135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este enlace</a:t>
            </a:r>
            <a: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3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b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b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b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lang="es" sz="13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2)</a:t>
            </a:r>
            <a: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Seleccione la columna president</a:t>
            </a:r>
            <a:endParaRPr sz="13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5" name="Google Shape;485;p73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86" name="Google Shape;48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73"/>
          <p:cNvSpPr txBox="1"/>
          <p:nvPr/>
        </p:nvSpPr>
        <p:spPr>
          <a:xfrm>
            <a:off x="1218625" y="2354575"/>
            <a:ext cx="5114700" cy="35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Presidentes_archivo = pd.read_csv(</a:t>
            </a:r>
            <a:r>
              <a:rPr lang="es" sz="1100">
                <a:solidFill>
                  <a:srgbClr val="A2FCA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'&lt;ruta&gt;/us_presidents 2.csv'</a:t>
            </a: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8" name="Google Shape;488;p73"/>
          <p:cNvSpPr txBox="1"/>
          <p:nvPr/>
        </p:nvSpPr>
        <p:spPr>
          <a:xfrm>
            <a:off x="1218625" y="3236150"/>
            <a:ext cx="5114700" cy="51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 = pd.Series(Presidentes_archivo[</a:t>
            </a:r>
            <a:r>
              <a:rPr lang="es" sz="1000">
                <a:solidFill>
                  <a:srgbClr val="A2FCA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'president'</a:t>
            </a:r>
            <a:r>
              <a:rPr lang="es" sz="10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br>
              <a:rPr lang="es" sz="10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0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</a:t>
            </a:r>
            <a:endParaRPr sz="10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9" name="Google Shape;489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2575" y="3641500"/>
            <a:ext cx="1973300" cy="7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4"/>
          <p:cNvSpPr txBox="1"/>
          <p:nvPr/>
        </p:nvSpPr>
        <p:spPr>
          <a:xfrm>
            <a:off x="475500" y="1804025"/>
            <a:ext cx="82749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Convertir a mayúsculas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Longitud total, incluyendo espacios y otros caracteres que puedan aparecer</a:t>
            </a:r>
            <a:br>
              <a:rPr lang="es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3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5" name="Google Shape;495;p74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96" name="Google Shape;49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74"/>
          <p:cNvSpPr txBox="1"/>
          <p:nvPr/>
        </p:nvSpPr>
        <p:spPr>
          <a:xfrm>
            <a:off x="1090050" y="2490850"/>
            <a:ext cx="2573400" cy="35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Presidentes_nombres.str.upper()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8" name="Google Shape;498;p74"/>
          <p:cNvSpPr txBox="1"/>
          <p:nvPr/>
        </p:nvSpPr>
        <p:spPr>
          <a:xfrm>
            <a:off x="4025350" y="234533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499" name="Google Shape;499;p74"/>
          <p:cNvSpPr txBox="1"/>
          <p:nvPr/>
        </p:nvSpPr>
        <p:spPr>
          <a:xfrm>
            <a:off x="4025350" y="381503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500" name="Google Shape;500;p74"/>
          <p:cNvSpPr txBox="1"/>
          <p:nvPr/>
        </p:nvSpPr>
        <p:spPr>
          <a:xfrm>
            <a:off x="1067100" y="3960550"/>
            <a:ext cx="2573400" cy="35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Presidentes_nombres.str.len()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501" name="Google Shape;501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9650" y="2048725"/>
            <a:ext cx="2855877" cy="94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9200" y="3677747"/>
            <a:ext cx="2694925" cy="946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5"/>
          <p:cNvSpPr txBox="1"/>
          <p:nvPr/>
        </p:nvSpPr>
        <p:spPr>
          <a:xfrm>
            <a:off x="534425" y="1875750"/>
            <a:ext cx="8274900" cy="20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Evaluar si comienzan con una determinada letra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Separar en una lista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usando el espacio como separador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8" name="Google Shape;508;p75"/>
          <p:cNvSpPr txBox="1"/>
          <p:nvPr/>
        </p:nvSpPr>
        <p:spPr>
          <a:xfrm>
            <a:off x="475500" y="483350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09" name="Google Shape;50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75"/>
          <p:cNvSpPr txBox="1"/>
          <p:nvPr/>
        </p:nvSpPr>
        <p:spPr>
          <a:xfrm>
            <a:off x="4558750" y="2497738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511" name="Google Shape;511;p75"/>
          <p:cNvSpPr txBox="1"/>
          <p:nvPr/>
        </p:nvSpPr>
        <p:spPr>
          <a:xfrm>
            <a:off x="4549300" y="3888400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512" name="Google Shape;512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200" y="2416075"/>
            <a:ext cx="2794425" cy="972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8300" y="3670825"/>
            <a:ext cx="2794425" cy="8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75"/>
          <p:cNvSpPr txBox="1"/>
          <p:nvPr/>
        </p:nvSpPr>
        <p:spPr>
          <a:xfrm>
            <a:off x="1067100" y="2530363"/>
            <a:ext cx="3331800" cy="35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Presidentes_nombres.str.startswith(</a:t>
            </a:r>
            <a:r>
              <a:rPr lang="es" sz="1100">
                <a:solidFill>
                  <a:srgbClr val="A2FCA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'J'</a:t>
            </a:r>
            <a:r>
              <a:rPr lang="es" sz="11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5" name="Google Shape;515;p75"/>
          <p:cNvSpPr txBox="1"/>
          <p:nvPr/>
        </p:nvSpPr>
        <p:spPr>
          <a:xfrm>
            <a:off x="1067100" y="3942300"/>
            <a:ext cx="3331800" cy="35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Presidentes_nombres.str.split()</a:t>
            </a:r>
            <a:r>
              <a:rPr lang="es" sz="11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6"/>
          <p:cNvSpPr txBox="1"/>
          <p:nvPr/>
        </p:nvSpPr>
        <p:spPr>
          <a:xfrm>
            <a:off x="1461300" y="1893825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Introducción a Series de Tiempo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/>
          <p:nvPr/>
        </p:nvSpPr>
        <p:spPr>
          <a:xfrm>
            <a:off x="852150" y="781325"/>
            <a:ext cx="74397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Repaso en Kahoot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6" name="Google Shape;13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764" y="1862125"/>
            <a:ext cx="4690476" cy="159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7"/>
          <p:cNvSpPr txBox="1"/>
          <p:nvPr/>
        </p:nvSpPr>
        <p:spPr>
          <a:xfrm>
            <a:off x="475488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Series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 datos, ligados al tiempo 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26" name="Google Shape;52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9800" y="2399925"/>
            <a:ext cx="3750576" cy="218707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77"/>
          <p:cNvSpPr txBox="1"/>
          <p:nvPr/>
        </p:nvSpPr>
        <p:spPr>
          <a:xfrm>
            <a:off x="475500" y="1827525"/>
            <a:ext cx="7652400" cy="18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tipos de datos especiales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donde el tiempo toma un rol fundamental.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Observamos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cambios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los valores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de la variable a lo largo del tiempo.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ignoramos esa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dimensión temporal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los valores pierden contexto.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variables aleatorias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indexadas por el tiempo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8"/>
          <p:cNvSpPr txBox="1"/>
          <p:nvPr/>
        </p:nvSpPr>
        <p:spPr>
          <a:xfrm>
            <a:off x="475500" y="1833450"/>
            <a:ext cx="7221900" cy="24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Python provee tres tipos de datos relacionados al tiempo: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Time stamp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o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marca de tiempo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representan un punto en el tiempo. Por ejemplo, fecha y hora.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"/>
              <a:buChar char="✔"/>
            </a:pP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Período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representan un intervalo de tiempo. Por ejemplo, los minutos transcurridos desde que comenzó la clase hasta ahora.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"/>
              <a:buChar char="✔"/>
            </a:pP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Duración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representa una duración medida en tiempo, pero independientemente del momento en que sucede. Por ejemplo, 15 minutos.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34" name="Google Shape;534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8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Series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 datos, ligados al tiempo 🕐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9"/>
          <p:cNvSpPr txBox="1"/>
          <p:nvPr/>
        </p:nvSpPr>
        <p:spPr>
          <a:xfrm>
            <a:off x="475500" y="1705325"/>
            <a:ext cx="82749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Por su parte, Pandas provee un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 índice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cada uno de esos objetos temporales: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1" name="Google Shape;541;p79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Series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 datos, ligados al tiempo.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42" name="Google Shape;54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43" name="Google Shape;543;p79"/>
          <p:cNvGraphicFramePr/>
          <p:nvPr/>
        </p:nvGraphicFramePr>
        <p:xfrm>
          <a:off x="895100" y="2498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{39843CE5-5978-43E1-BCA0-21B8F62C4E78}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Tipo de dato</a:t>
                      </a:r>
                      <a:endParaRPr b="1"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>
                    <a:solidFill>
                      <a:srgbClr val="EAFF6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Objeto en Python</a:t>
                      </a:r>
                      <a:endParaRPr b="1"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>
                    <a:solidFill>
                      <a:srgbClr val="EAFF6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Índice en Pandas</a:t>
                      </a:r>
                      <a:endParaRPr b="1"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>
                    <a:solidFill>
                      <a:srgbClr val="EAFF6A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Time stamp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Timestamp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DateTimeIndex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Período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Period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PeriodIndex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Duración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Timedelta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TimeDeltaIndex</a:t>
                      </a:r>
                      <a:endParaRPr sz="800"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80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Ejemplo en vivo</a:t>
            </a:r>
            <a:endParaRPr b="1" sz="35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9" name="Google Shape;549;p80"/>
          <p:cNvSpPr txBox="1"/>
          <p:nvPr/>
        </p:nvSpPr>
        <p:spPr>
          <a:xfrm>
            <a:off x="473350" y="1626100"/>
            <a:ext cx="7169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Comprendamos el uso y manipulación de objetos tipo serie de Tiempo en Python</a:t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50" name="Google Shape;550;p80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551" name="Google Shape;551;p80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52" name="Google Shape;552;p80" title="ícono de ejemplo en vivo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6475" y="762650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1"/>
          <p:cNvSpPr txBox="1"/>
          <p:nvPr/>
        </p:nvSpPr>
        <p:spPr>
          <a:xfrm>
            <a:off x="1461300" y="2202300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2"/>
          <p:cNvSpPr txBox="1"/>
          <p:nvPr/>
        </p:nvSpPr>
        <p:spPr>
          <a:xfrm>
            <a:off x="545425" y="1647150"/>
            <a:ext cx="8111400" cy="23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Convertir String a Timestamp: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Días desde el 3 de enero al del 2020 al 10 de enero del 2020: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3" name="Google Shape;563;p82"/>
          <p:cNvSpPr txBox="1"/>
          <p:nvPr/>
        </p:nvSpPr>
        <p:spPr>
          <a:xfrm>
            <a:off x="475500" y="468275"/>
            <a:ext cx="818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64" name="Google Shape;56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000" y="2572425"/>
            <a:ext cx="2720425" cy="18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2250" y="4254800"/>
            <a:ext cx="5773400" cy="4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4813" y="6571713"/>
            <a:ext cx="7581900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8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3825" y="7177888"/>
            <a:ext cx="8343900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8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391475" y="8321915"/>
            <a:ext cx="322897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82"/>
          <p:cNvSpPr txBox="1"/>
          <p:nvPr/>
        </p:nvSpPr>
        <p:spPr>
          <a:xfrm>
            <a:off x="5560775" y="243951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571" name="Google Shape;571;p82"/>
          <p:cNvSpPr txBox="1"/>
          <p:nvPr/>
        </p:nvSpPr>
        <p:spPr>
          <a:xfrm>
            <a:off x="762300" y="2149375"/>
            <a:ext cx="48495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 = pd.to_datetime(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'03/01/2020'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,dayfirst=</a:t>
            </a:r>
            <a:r>
              <a:rPr lang="es" sz="1200">
                <a:solidFill>
                  <a:srgbClr val="FCC28C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2" name="Google Shape;572;p82"/>
          <p:cNvSpPr txBox="1"/>
          <p:nvPr/>
        </p:nvSpPr>
        <p:spPr>
          <a:xfrm>
            <a:off x="762300" y="3497275"/>
            <a:ext cx="47985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fin = pd.to_datetime(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'10/01/2020'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,dayfirst=</a:t>
            </a:r>
            <a:r>
              <a:rPr lang="es" sz="1200">
                <a:solidFill>
                  <a:srgbClr val="FCC28C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fechas_1 = pd.date_range(start=fecha, end=fin)</a:t>
            </a:r>
            <a:endParaRPr sz="13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83"/>
          <p:cNvSpPr txBox="1"/>
          <p:nvPr/>
        </p:nvSpPr>
        <p:spPr>
          <a:xfrm>
            <a:off x="382025" y="1875750"/>
            <a:ext cx="8274900" cy="15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Ocho fechas desde el 3 de enero de 2020, con períodos: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frecuencia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por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defecto es de un día. Por lo tanto, ocho períodos representan ocho días.</a:t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8" name="Google Shape;578;p83"/>
          <p:cNvSpPr txBox="1"/>
          <p:nvPr/>
        </p:nvSpPr>
        <p:spPr>
          <a:xfrm>
            <a:off x="475500" y="468275"/>
            <a:ext cx="820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79" name="Google Shape;579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8626" y="3996912"/>
            <a:ext cx="6758100" cy="57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4813" y="6571713"/>
            <a:ext cx="7581900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3825" y="7177888"/>
            <a:ext cx="8343900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8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91475" y="8321915"/>
            <a:ext cx="322897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83"/>
          <p:cNvSpPr txBox="1"/>
          <p:nvPr/>
        </p:nvSpPr>
        <p:spPr>
          <a:xfrm>
            <a:off x="914700" y="2377975"/>
            <a:ext cx="48495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fechas_2 = pd.date_range(start=fecha, periods=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8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fechas_2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5" name="Google Shape;585;p83"/>
          <p:cNvSpPr txBox="1"/>
          <p:nvPr/>
        </p:nvSpPr>
        <p:spPr>
          <a:xfrm>
            <a:off x="1222750" y="3418213"/>
            <a:ext cx="563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6" name="Google Shape;586;p83"/>
          <p:cNvSpPr txBox="1"/>
          <p:nvPr/>
        </p:nvSpPr>
        <p:spPr>
          <a:xfrm rot="5400000">
            <a:off x="7596125" y="341821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4"/>
          <p:cNvSpPr txBox="1"/>
          <p:nvPr/>
        </p:nvSpPr>
        <p:spPr>
          <a:xfrm>
            <a:off x="523900" y="1875750"/>
            <a:ext cx="81330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Cambiando la frecuencia a meses en lugar de días: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Notar que como día se toma el último de cada período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2" name="Google Shape;592;p84"/>
          <p:cNvSpPr txBox="1"/>
          <p:nvPr/>
        </p:nvSpPr>
        <p:spPr>
          <a:xfrm>
            <a:off x="475500" y="468275"/>
            <a:ext cx="818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93" name="Google Shape;59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3075" y="3297787"/>
            <a:ext cx="6521600" cy="5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825" y="7177888"/>
            <a:ext cx="8343900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91475" y="8321915"/>
            <a:ext cx="322897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84"/>
          <p:cNvSpPr txBox="1"/>
          <p:nvPr/>
        </p:nvSpPr>
        <p:spPr>
          <a:xfrm>
            <a:off x="1014475" y="323961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598" name="Google Shape;598;p84"/>
          <p:cNvSpPr txBox="1"/>
          <p:nvPr/>
        </p:nvSpPr>
        <p:spPr>
          <a:xfrm>
            <a:off x="914700" y="2454175"/>
            <a:ext cx="57735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fechas_3 = pd.date_range(start= fecha, periods= 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8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 freq=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'M'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fechas_3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5"/>
          <p:cNvSpPr txBox="1"/>
          <p:nvPr/>
        </p:nvSpPr>
        <p:spPr>
          <a:xfrm>
            <a:off x="382025" y="1875750"/>
            <a:ext cx="8274900" cy="15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Ocho meses consecutivos, a partir del mes de inicio: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4" name="Google Shape;604;p85"/>
          <p:cNvSpPr txBox="1"/>
          <p:nvPr/>
        </p:nvSpPr>
        <p:spPr>
          <a:xfrm>
            <a:off x="475500" y="468275"/>
            <a:ext cx="8193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05" name="Google Shape;60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163" y="4138350"/>
            <a:ext cx="7384875" cy="5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391475" y="8321915"/>
            <a:ext cx="322897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85"/>
          <p:cNvSpPr txBox="1"/>
          <p:nvPr/>
        </p:nvSpPr>
        <p:spPr>
          <a:xfrm>
            <a:off x="557275" y="400161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609" name="Google Shape;609;p85"/>
          <p:cNvSpPr txBox="1"/>
          <p:nvPr/>
        </p:nvSpPr>
        <p:spPr>
          <a:xfrm>
            <a:off x="914700" y="3292375"/>
            <a:ext cx="64650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fechas_4 = pd.period_range(start=mes_inicio, periods=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8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, freq=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'M'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fechas_4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0" name="Google Shape;610;p85"/>
          <p:cNvSpPr txBox="1"/>
          <p:nvPr/>
        </p:nvSpPr>
        <p:spPr>
          <a:xfrm>
            <a:off x="918525" y="2465875"/>
            <a:ext cx="34779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mes_inicio = fecha.strftime(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'%Y-%m'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mes_inicio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1" name="Google Shape;611;p85"/>
          <p:cNvSpPr txBox="1"/>
          <p:nvPr/>
        </p:nvSpPr>
        <p:spPr>
          <a:xfrm>
            <a:off x="4603500" y="2434213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612" name="Google Shape;612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6775" y="2585263"/>
            <a:ext cx="809625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6"/>
          <p:cNvSpPr txBox="1"/>
          <p:nvPr/>
        </p:nvSpPr>
        <p:spPr>
          <a:xfrm>
            <a:off x="475500" y="2342025"/>
            <a:ext cx="8274900" cy="23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¿Cuánto tiempo pasó desde el primer periodo al último?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¡Al utilizar operadores normales sobre objetos de tiempo, obtenemos como resultado objetos de tiempo! 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8" name="Google Shape;618;p86"/>
          <p:cNvSpPr txBox="1"/>
          <p:nvPr/>
        </p:nvSpPr>
        <p:spPr>
          <a:xfrm>
            <a:off x="475500" y="468275"/>
            <a:ext cx="696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19" name="Google Shape;61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5475" y="3125725"/>
            <a:ext cx="3054425" cy="2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86"/>
          <p:cNvSpPr txBox="1"/>
          <p:nvPr/>
        </p:nvSpPr>
        <p:spPr>
          <a:xfrm>
            <a:off x="5013075" y="298562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622" name="Google Shape;622;p86"/>
          <p:cNvSpPr txBox="1"/>
          <p:nvPr/>
        </p:nvSpPr>
        <p:spPr>
          <a:xfrm>
            <a:off x="815775" y="2941075"/>
            <a:ext cx="41211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cuanto_tiempo = fechas_3[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7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 - fechas_3[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cuanto_tiempo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3"/>
          <p:cNvSpPr txBox="1"/>
          <p:nvPr/>
        </p:nvSpPr>
        <p:spPr>
          <a:xfrm>
            <a:off x="473350" y="619525"/>
            <a:ext cx="8141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ntroducción a la librería en Pandas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2" name="Google Shape;1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894" y="2294822"/>
            <a:ext cx="1406710" cy="238092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3"/>
          <p:cNvSpPr txBox="1"/>
          <p:nvPr/>
        </p:nvSpPr>
        <p:spPr>
          <a:xfrm>
            <a:off x="4221801" y="1943625"/>
            <a:ext cx="157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DM Sans"/>
                <a:ea typeface="DM Sans"/>
                <a:cs typeface="DM Sans"/>
                <a:sym typeface="DM Sans"/>
              </a:rPr>
              <a:t>Pandas Series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4" name="Google Shape;14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9475" y="2343828"/>
            <a:ext cx="2483850" cy="204897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3"/>
          <p:cNvSpPr txBox="1"/>
          <p:nvPr/>
        </p:nvSpPr>
        <p:spPr>
          <a:xfrm>
            <a:off x="1698298" y="1943625"/>
            <a:ext cx="20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DM Sans"/>
                <a:ea typeface="DM Sans"/>
                <a:cs typeface="DM Sans"/>
                <a:sym typeface="DM Sans"/>
              </a:rPr>
              <a:t>Pandas Data Frame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6" name="Google Shape;14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3164" y="2343828"/>
            <a:ext cx="1965937" cy="136431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3"/>
          <p:cNvSpPr txBox="1"/>
          <p:nvPr/>
        </p:nvSpPr>
        <p:spPr>
          <a:xfrm>
            <a:off x="5721177" y="1943625"/>
            <a:ext cx="258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87"/>
          <p:cNvSpPr txBox="1"/>
          <p:nvPr/>
        </p:nvSpPr>
        <p:spPr>
          <a:xfrm>
            <a:off x="472875" y="2248775"/>
            <a:ext cx="82749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¿Cuántos meses pasaron desde el primer periodo al último?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8" name="Google Shape;628;p87"/>
          <p:cNvSpPr txBox="1"/>
          <p:nvPr/>
        </p:nvSpPr>
        <p:spPr>
          <a:xfrm>
            <a:off x="475500" y="468275"/>
            <a:ext cx="8193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Operando objetos de tiempo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 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29" name="Google Shape;629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6300" y="3679840"/>
            <a:ext cx="1657350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87"/>
          <p:cNvSpPr txBox="1"/>
          <p:nvPr/>
        </p:nvSpPr>
        <p:spPr>
          <a:xfrm>
            <a:off x="4936875" y="254087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632" name="Google Shape;632;p87"/>
          <p:cNvSpPr txBox="1"/>
          <p:nvPr/>
        </p:nvSpPr>
        <p:spPr>
          <a:xfrm>
            <a:off x="842325" y="2694475"/>
            <a:ext cx="75360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cuanto_tiempo_meses = fechas_3[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7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].to_period(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'M'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 - fechas_3[</a:t>
            </a:r>
            <a:r>
              <a:rPr lang="es" sz="1200">
                <a:solidFill>
                  <a:srgbClr val="D36363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].to_period(</a:t>
            </a:r>
            <a:r>
              <a:rPr lang="es" sz="1200">
                <a:solidFill>
                  <a:srgbClr val="A2FCA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'M'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cuanto_tiempo_meses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3" name="Google Shape;633;p87"/>
          <p:cNvSpPr txBox="1"/>
          <p:nvPr/>
        </p:nvSpPr>
        <p:spPr>
          <a:xfrm>
            <a:off x="3572900" y="355737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88"/>
          <p:cNvSpPr txBox="1"/>
          <p:nvPr/>
        </p:nvSpPr>
        <p:spPr>
          <a:xfrm>
            <a:off x="1461300" y="1807750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Conversión a DateTimeIndex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89"/>
          <p:cNvSpPr txBox="1"/>
          <p:nvPr/>
        </p:nvSpPr>
        <p:spPr>
          <a:xfrm>
            <a:off x="475500" y="1765275"/>
            <a:ext cx="64185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Ahora que sabemos manipular objetos de tiempo, retomemos el Data Frame de presidentes. Seleccionamos las fechas de asunción</a:t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4" name="Google Shape;644;p89"/>
          <p:cNvSpPr txBox="1"/>
          <p:nvPr/>
        </p:nvSpPr>
        <p:spPr>
          <a:xfrm>
            <a:off x="475500" y="468275"/>
            <a:ext cx="8193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latin typeface="DM Sans"/>
                <a:ea typeface="DM Sans"/>
                <a:cs typeface="DM Sans"/>
                <a:sym typeface="DM Sans"/>
              </a:rPr>
              <a:t>Conversión a DateTimeIndex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45" name="Google Shape;64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89"/>
          <p:cNvSpPr txBox="1"/>
          <p:nvPr/>
        </p:nvSpPr>
        <p:spPr>
          <a:xfrm>
            <a:off x="537525" y="2770675"/>
            <a:ext cx="52692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fechas_presidentes_orig = Presidentes_archivo[</a:t>
            </a:r>
            <a:r>
              <a:rPr lang="es" sz="1200">
                <a:solidFill>
                  <a:srgbClr val="3CEFAB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'start'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fechas_presidentes_orig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7" name="Google Shape;647;p89"/>
          <p:cNvSpPr txBox="1"/>
          <p:nvPr/>
        </p:nvSpPr>
        <p:spPr>
          <a:xfrm>
            <a:off x="559475" y="3904225"/>
            <a:ext cx="2882700" cy="36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3CEFAB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(fechas_presidentes_orig)</a:t>
            </a:r>
            <a:endParaRPr sz="12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648" name="Google Shape;64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4600" y="2704638"/>
            <a:ext cx="2239049" cy="10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7650" y="4010000"/>
            <a:ext cx="2724150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89"/>
          <p:cNvSpPr txBox="1"/>
          <p:nvPr/>
        </p:nvSpPr>
        <p:spPr>
          <a:xfrm>
            <a:off x="5806725" y="281522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651" name="Google Shape;651;p89"/>
          <p:cNvSpPr txBox="1"/>
          <p:nvPr/>
        </p:nvSpPr>
        <p:spPr>
          <a:xfrm>
            <a:off x="3488713" y="384257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sp>
        <p:nvSpPr>
          <p:cNvPr id="652" name="Google Shape;652;p89"/>
          <p:cNvSpPr txBox="1"/>
          <p:nvPr/>
        </p:nvSpPr>
        <p:spPr>
          <a:xfrm>
            <a:off x="6691200" y="3842575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❌</a:t>
            </a:r>
            <a:endParaRPr sz="2000"/>
          </a:p>
        </p:txBody>
      </p:sp>
      <p:pic>
        <p:nvPicPr>
          <p:cNvPr id="653" name="Google Shape;653;p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42475" y="174675"/>
            <a:ext cx="435925" cy="4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90"/>
          <p:cNvSpPr txBox="1"/>
          <p:nvPr/>
        </p:nvSpPr>
        <p:spPr>
          <a:xfrm>
            <a:off x="595625" y="1875750"/>
            <a:ext cx="8061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Transformemos las fechas en formato string a 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índices de tiempo</a:t>
            </a:r>
            <a:endParaRPr b="1"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9" name="Google Shape;659;p90"/>
          <p:cNvSpPr txBox="1"/>
          <p:nvPr/>
        </p:nvSpPr>
        <p:spPr>
          <a:xfrm>
            <a:off x="475500" y="468275"/>
            <a:ext cx="818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Conversión a DateTimeIndex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60" name="Google Shape;660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90"/>
          <p:cNvSpPr txBox="1"/>
          <p:nvPr/>
        </p:nvSpPr>
        <p:spPr>
          <a:xfrm>
            <a:off x="556650" y="2664325"/>
            <a:ext cx="59385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fechas_presidentes = pd.DatetimeIndex(fechas_presidentes_orig)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fechas_presidentes</a:t>
            </a:r>
            <a:endParaRPr sz="1200">
              <a:solidFill>
                <a:srgbClr val="3CEFAB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2" name="Google Shape;662;p90"/>
          <p:cNvSpPr txBox="1"/>
          <p:nvPr/>
        </p:nvSpPr>
        <p:spPr>
          <a:xfrm>
            <a:off x="788613" y="3640900"/>
            <a:ext cx="43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</a:rPr>
              <a:t>👉</a:t>
            </a:r>
            <a:endParaRPr/>
          </a:p>
        </p:txBody>
      </p:sp>
      <p:pic>
        <p:nvPicPr>
          <p:cNvPr id="663" name="Google Shape;663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4450" y="3725275"/>
            <a:ext cx="6677025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p90"/>
          <p:cNvSpPr txBox="1"/>
          <p:nvPr/>
        </p:nvSpPr>
        <p:spPr>
          <a:xfrm>
            <a:off x="7977750" y="3717100"/>
            <a:ext cx="55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✔️</a:t>
            </a:r>
            <a:endParaRPr sz="20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91"/>
          <p:cNvSpPr txBox="1"/>
          <p:nvPr/>
        </p:nvSpPr>
        <p:spPr>
          <a:xfrm>
            <a:off x="542700" y="1796850"/>
            <a:ext cx="80469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Ahora que tenemos las fechas en el tipo de dato correcto, construyamos la Serie</a:t>
            </a:r>
            <a:endParaRPr i="1"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0" name="Google Shape;670;p91"/>
          <p:cNvSpPr txBox="1"/>
          <p:nvPr/>
        </p:nvSpPr>
        <p:spPr>
          <a:xfrm>
            <a:off x="475500" y="468275"/>
            <a:ext cx="8181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Conversión a DateTimeIndex</a:t>
            </a:r>
            <a:br>
              <a:rPr b="1" lang="es" sz="4000">
                <a:latin typeface="DM Sans"/>
                <a:ea typeface="DM Sans"/>
                <a:cs typeface="DM Sans"/>
                <a:sym typeface="DM Sans"/>
              </a:rPr>
            </a:br>
            <a:r>
              <a:rPr b="1" lang="es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Veamos algunos ejemplos...</a:t>
            </a:r>
            <a:endParaRPr b="1" sz="40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71" name="Google Shape;67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91"/>
          <p:cNvSpPr txBox="1"/>
          <p:nvPr/>
        </p:nvSpPr>
        <p:spPr>
          <a:xfrm>
            <a:off x="537525" y="2280900"/>
            <a:ext cx="7863600" cy="58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Serie_presidentes = pd.Series(Presidentes_nombres.values,index=fechas_presidentes)</a:t>
            </a:r>
            <a:b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s" sz="1200">
                <a:solidFill>
                  <a:srgbClr val="FFFFFF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Serie_presidentes</a:t>
            </a:r>
            <a:endParaRPr sz="1300">
              <a:solidFill>
                <a:srgbClr val="FFFFFF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673" name="Google Shape;673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513" y="3150799"/>
            <a:ext cx="3688625" cy="13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91"/>
          <p:cNvSpPr txBox="1"/>
          <p:nvPr/>
        </p:nvSpPr>
        <p:spPr>
          <a:xfrm>
            <a:off x="4562325" y="3325950"/>
            <a:ext cx="38388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¡Listo!</a:t>
            </a:r>
            <a:b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Ya podemos ejecutar operaciones con objetos de tiempo.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2"/>
          <p:cNvGrpSpPr/>
          <p:nvPr/>
        </p:nvGrpSpPr>
        <p:grpSpPr>
          <a:xfrm>
            <a:off x="4202556" y="994173"/>
            <a:ext cx="738900" cy="738900"/>
            <a:chOff x="974706" y="2467173"/>
            <a:chExt cx="738900" cy="738900"/>
          </a:xfrm>
        </p:grpSpPr>
        <p:sp>
          <p:nvSpPr>
            <p:cNvPr id="680" name="Google Shape;680;p92"/>
            <p:cNvSpPr/>
            <p:nvPr/>
          </p:nvSpPr>
          <p:spPr>
            <a:xfrm>
              <a:off x="974706" y="2467173"/>
              <a:ext cx="738900" cy="738900"/>
            </a:xfrm>
            <a:prstGeom prst="ellipse">
              <a:avLst/>
            </a:prstGeom>
            <a:solidFill>
              <a:srgbClr val="EA9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681" name="Google Shape;681;p92" title="ícono de actividad en clas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9750" y="2610275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2" name="Google Shape;682;p92"/>
          <p:cNvSpPr txBox="1"/>
          <p:nvPr/>
        </p:nvSpPr>
        <p:spPr>
          <a:xfrm>
            <a:off x="1461300" y="2208625"/>
            <a:ext cx="6221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Manipulación de Dataframes con Pandas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3" name="Google Shape;683;p92"/>
          <p:cNvSpPr txBox="1"/>
          <p:nvPr/>
        </p:nvSpPr>
        <p:spPr>
          <a:xfrm>
            <a:off x="987300" y="3849138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15 minutos</a:t>
            </a:r>
            <a:endParaRPr b="1" sz="2000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" name="Google Shape;688;p93"/>
          <p:cNvGrpSpPr/>
          <p:nvPr/>
        </p:nvGrpSpPr>
        <p:grpSpPr>
          <a:xfrm>
            <a:off x="457347" y="468297"/>
            <a:ext cx="431074" cy="431074"/>
            <a:chOff x="974706" y="2467173"/>
            <a:chExt cx="738900" cy="738900"/>
          </a:xfrm>
        </p:grpSpPr>
        <p:sp>
          <p:nvSpPr>
            <p:cNvPr id="689" name="Google Shape;689;p93"/>
            <p:cNvSpPr/>
            <p:nvPr/>
          </p:nvSpPr>
          <p:spPr>
            <a:xfrm>
              <a:off x="974706" y="2467173"/>
              <a:ext cx="738900" cy="738900"/>
            </a:xfrm>
            <a:prstGeom prst="ellipse">
              <a:avLst/>
            </a:prstGeom>
            <a:solidFill>
              <a:srgbClr val="EA9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690" name="Google Shape;690;p93" title="ícono de actividad en clas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9750" y="2610275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1" name="Google Shape;691;p93"/>
          <p:cNvSpPr txBox="1"/>
          <p:nvPr/>
        </p:nvSpPr>
        <p:spPr>
          <a:xfrm>
            <a:off x="501450" y="832625"/>
            <a:ext cx="4987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Manipulación de Dataframes con Pandas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92" name="Google Shape;692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93"/>
          <p:cNvSpPr txBox="1"/>
          <p:nvPr/>
        </p:nvSpPr>
        <p:spPr>
          <a:xfrm>
            <a:off x="930550" y="468275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EN CLASE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4" name="Google Shape;694;p93"/>
          <p:cNvSpPr txBox="1"/>
          <p:nvPr/>
        </p:nvSpPr>
        <p:spPr>
          <a:xfrm>
            <a:off x="293700" y="2221225"/>
            <a:ext cx="8556600" cy="33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Ir al siguiente repositorio y descargar el siguiente archivo (BTCUSD_1hr.csv): </a:t>
            </a:r>
            <a:r>
              <a:rPr lang="es" sz="11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Bitcoin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Cargar el archivo usando la función pd.read_csv() 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Utilizar el método .describe() para obtener un resumen numérico rápido de las variables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Obtenga la cantidad de nulos por medio del atributo .isna()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Extraer el mes de la columna Date y utilizar el método .groupby() para calcular la media mensual para cada variable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100"/>
              <a:buFont typeface="DM Sans"/>
              <a:buChar char="✔"/>
            </a:pPr>
            <a:r>
              <a:rPr lang="es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Hacer un gráfico de los precios de Bitcoin y analizar tendencias. Que medida se les ocurre pueda establecer la volatilidad cada día?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5" name="Google Shape;695;p93"/>
          <p:cNvSpPr txBox="1"/>
          <p:nvPr/>
        </p:nvSpPr>
        <p:spPr>
          <a:xfrm>
            <a:off x="1696425" y="1050150"/>
            <a:ext cx="73794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9E9E9E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Trabajaremos de forma individual. </a:t>
            </a:r>
            <a:endParaRPr sz="1350">
              <a:solidFill>
                <a:srgbClr val="9E9E9E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9E9E9E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Tiempo estimado: </a:t>
            </a:r>
            <a:r>
              <a:rPr b="1" lang="es" sz="1350">
                <a:solidFill>
                  <a:srgbClr val="9E9E9E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15 minutos</a:t>
            </a:r>
            <a:r>
              <a:rPr lang="es" sz="1350">
                <a:solidFill>
                  <a:srgbClr val="9E9E9E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.</a:t>
            </a:r>
            <a:endParaRPr sz="1350">
              <a:solidFill>
                <a:srgbClr val="9E9E9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94"/>
          <p:cNvSpPr txBox="1"/>
          <p:nvPr/>
        </p:nvSpPr>
        <p:spPr>
          <a:xfrm>
            <a:off x="1461300" y="2202300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¿Preguntas?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95"/>
          <p:cNvSpPr txBox="1"/>
          <p:nvPr/>
        </p:nvSpPr>
        <p:spPr>
          <a:xfrm>
            <a:off x="465275" y="468275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CLASE N°6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6" name="Google Shape;706;p95"/>
          <p:cNvSpPr txBox="1"/>
          <p:nvPr/>
        </p:nvSpPr>
        <p:spPr>
          <a:xfrm>
            <a:off x="465275" y="822275"/>
            <a:ext cx="81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Glosario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7" name="Google Shape;707;p95"/>
          <p:cNvSpPr txBox="1"/>
          <p:nvPr/>
        </p:nvSpPr>
        <p:spPr>
          <a:xfrm>
            <a:off x="475500" y="1844950"/>
            <a:ext cx="8385900" cy="26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Manejo de datos nulos</a:t>
            </a:r>
            <a:r>
              <a:rPr lang="es" sz="1350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: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conjunto de técnicas que nos permiten manipular y trabajar con los datos nulos (e.g Imputación, eliminación, reemplazo por un valor representativo como la mediana)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Método Describe</a:t>
            </a:r>
            <a:r>
              <a:rPr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: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método incorporado en los dataframes para obtener un resumen numérico básico de las variables numéricas presentes (conteo, min, max, media, cuartiles, desviación estándar)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Método Groupby</a:t>
            </a:r>
            <a:r>
              <a:rPr lang="es" sz="1350">
                <a:solidFill>
                  <a:schemeClr val="dk1"/>
                </a:solidFill>
                <a:highlight>
                  <a:srgbClr val="CAFAE8"/>
                </a:highlight>
                <a:latin typeface="DM Sans"/>
                <a:ea typeface="DM Sans"/>
                <a:cs typeface="DM Sans"/>
                <a:sym typeface="DM Sans"/>
              </a:rPr>
              <a:t>: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método incorporado en los dataframes que permite agrupar los datos por agluna categoría específica y aplicar alguna función de agregación 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r>
              <a:rPr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: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son todas aquellas herramientas que nos permiten manipular datos con formato str, las librerías más comunes para esto son re y los métodos incorporados de str.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96"/>
          <p:cNvSpPr txBox="1"/>
          <p:nvPr/>
        </p:nvSpPr>
        <p:spPr>
          <a:xfrm>
            <a:off x="465275" y="468275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CLASE N°6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13" name="Google Shape;713;p96"/>
          <p:cNvSpPr txBox="1"/>
          <p:nvPr/>
        </p:nvSpPr>
        <p:spPr>
          <a:xfrm>
            <a:off x="465275" y="822275"/>
            <a:ext cx="81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Glosario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14" name="Google Shape;714;p96"/>
          <p:cNvSpPr txBox="1"/>
          <p:nvPr/>
        </p:nvSpPr>
        <p:spPr>
          <a:xfrm>
            <a:off x="475500" y="2250475"/>
            <a:ext cx="8385900" cy="26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Serie de tiempo: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cualquier variable aleatoria indexada por el tiempo que se caracterizan por tener métodos especiales de análisis (e.g Modelos ARIMA, SARIMAX) 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Timestamp: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tipo de dato ligado a series de tiempo, bastante común y se reconoce con formato DateTimeIndex en Python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Period:</a:t>
            </a:r>
            <a:r>
              <a:rPr b="1"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tipo de dato ligado a series de tiempo que se reconoce con formato PeriodIndex en Python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TimeDelta:</a:t>
            </a:r>
            <a:r>
              <a:rPr lang="es" sz="1350">
                <a:solidFill>
                  <a:schemeClr val="dk1"/>
                </a:solidFill>
                <a:highlight>
                  <a:srgbClr val="DEFC52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tipo de dato ligado a series de tiempo que se reconoce con formato TimeDeltaIndex en Python</a:t>
            </a:r>
            <a:endParaRPr sz="135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Fuentes de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datos disponibles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97"/>
          <p:cNvSpPr txBox="1"/>
          <p:nvPr/>
        </p:nvSpPr>
        <p:spPr>
          <a:xfrm>
            <a:off x="1339500" y="693075"/>
            <a:ext cx="6465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Resumen</a:t>
            </a:r>
            <a:r>
              <a:rPr b="1" lang="es" sz="4000">
                <a:solidFill>
                  <a:srgbClr val="DEFC5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4000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de la clase hoy</a:t>
            </a:r>
            <a:endParaRPr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20" name="Google Shape;720;p97"/>
          <p:cNvSpPr txBox="1"/>
          <p:nvPr/>
        </p:nvSpPr>
        <p:spPr>
          <a:xfrm>
            <a:off x="2109143" y="2502363"/>
            <a:ext cx="4925700" cy="20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Operaciones con datos en Pandas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Agregaciones con Pandas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Manejo de datos ausentes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Operaciones con Strings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Introducción a Series de Tiempo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98"/>
          <p:cNvSpPr txBox="1"/>
          <p:nvPr/>
        </p:nvSpPr>
        <p:spPr>
          <a:xfrm>
            <a:off x="1461300" y="192525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Opina y valora</a:t>
            </a:r>
            <a:r>
              <a:rPr b="1" lang="es" sz="4000">
                <a:solidFill>
                  <a:srgbClr val="DEFC5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4000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esta clase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99"/>
          <p:cNvSpPr txBox="1"/>
          <p:nvPr/>
        </p:nvSpPr>
        <p:spPr>
          <a:xfrm>
            <a:off x="2382900" y="2171550"/>
            <a:ext cx="4378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Muchas gracias</a:t>
            </a: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Google Shape;735;p100" title="Hashtag &quot;democratizando la educación&quot;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675" y="2410500"/>
            <a:ext cx="5924650" cy="3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/>
          <p:nvPr/>
        </p:nvSpPr>
        <p:spPr>
          <a:xfrm>
            <a:off x="113425" y="4387650"/>
            <a:ext cx="5230500" cy="64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5"/>
          <p:cNvSpPr txBox="1"/>
          <p:nvPr/>
        </p:nvSpPr>
        <p:spPr>
          <a:xfrm>
            <a:off x="473350" y="619525"/>
            <a:ext cx="81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Fuentes de datos disponibles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9" name="Google Shape;1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296" y="1642294"/>
            <a:ext cx="1879442" cy="709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0115" y="2511685"/>
            <a:ext cx="2246275" cy="709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0093" y="2531762"/>
            <a:ext cx="2246283" cy="6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68986" y="1554225"/>
            <a:ext cx="1609661" cy="885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99335" y="3244762"/>
            <a:ext cx="2043841" cy="1005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20101" y="3412606"/>
            <a:ext cx="1707449" cy="66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5"/>
          <p:cNvSpPr txBox="1"/>
          <p:nvPr/>
        </p:nvSpPr>
        <p:spPr>
          <a:xfrm>
            <a:off x="276925" y="4450800"/>
            <a:ext cx="604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DM Sans"/>
                <a:ea typeface="DM Sans"/>
                <a:cs typeface="DM Sans"/>
                <a:sym typeface="DM Sans"/>
              </a:rPr>
              <a:t>En esta pagina encontrarás muchas más APIs para descargar información: </a:t>
            </a:r>
            <a:r>
              <a:rPr lang="es" sz="11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9"/>
              </a:rPr>
              <a:t>https://github.com/public-apis/public-apis#finance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6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Series y </a:t>
            </a:r>
            <a:endParaRPr b="1" sz="4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90FF"/>
                </a:solidFill>
                <a:latin typeface="DM Sans"/>
                <a:ea typeface="DM Sans"/>
                <a:cs typeface="DM Sans"/>
                <a:sym typeface="DM Sans"/>
              </a:rPr>
              <a:t>Data Frame</a:t>
            </a:r>
            <a:endParaRPr b="1" sz="4000">
              <a:solidFill>
                <a:srgbClr val="EA90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